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8" r:id="rId3"/>
    <p:sldId id="320" r:id="rId4"/>
    <p:sldId id="321" r:id="rId5"/>
    <p:sldId id="300" r:id="rId6"/>
    <p:sldId id="310" r:id="rId7"/>
    <p:sldId id="311" r:id="rId8"/>
    <p:sldId id="312" r:id="rId9"/>
    <p:sldId id="314" r:id="rId10"/>
    <p:sldId id="322" r:id="rId11"/>
    <p:sldId id="315" r:id="rId12"/>
    <p:sldId id="323" r:id="rId13"/>
    <p:sldId id="324" r:id="rId14"/>
    <p:sldId id="325" r:id="rId15"/>
    <p:sldId id="326" r:id="rId16"/>
    <p:sldId id="327" r:id="rId17"/>
  </p:sldIdLst>
  <p:sldSz cx="9721850" cy="6858000"/>
  <p:notesSz cx="7102475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516">
          <p15:clr>
            <a:srgbClr val="A4A3A4"/>
          </p15:clr>
        </p15:guide>
        <p15:guide id="4" pos="2693">
          <p15:clr>
            <a:srgbClr val="A4A3A4"/>
          </p15:clr>
        </p15:guide>
        <p15:guide id="5" pos="3289">
          <p15:clr>
            <a:srgbClr val="A4A3A4"/>
          </p15:clr>
        </p15:guide>
        <p15:guide id="6" pos="2781">
          <p15:clr>
            <a:srgbClr val="A4A3A4"/>
          </p15:clr>
        </p15:guide>
        <p15:guide id="7" pos="3395">
          <p15:clr>
            <a:srgbClr val="A4A3A4"/>
          </p15:clr>
        </p15:guide>
        <p15:guide id="8" pos="2601">
          <p15:clr>
            <a:srgbClr val="A4A3A4"/>
          </p15:clr>
        </p15:guide>
        <p15:guide id="9" pos="3175">
          <p15:clr>
            <a:srgbClr val="A4A3A4"/>
          </p15:clr>
        </p15:guide>
        <p15:guide id="10" pos="3086">
          <p15:clr>
            <a:srgbClr val="A4A3A4"/>
          </p15:clr>
        </p15:guide>
        <p15:guide id="11" pos="3767">
          <p15:clr>
            <a:srgbClr val="A4A3A4"/>
          </p15:clr>
        </p15:guide>
        <p15:guide id="12" pos="2886">
          <p15:clr>
            <a:srgbClr val="A4A3A4"/>
          </p15:clr>
        </p15:guide>
        <p15:guide id="13" pos="3524">
          <p15:clr>
            <a:srgbClr val="A4A3A4"/>
          </p15:clr>
        </p15:guide>
        <p15:guide id="14" pos="2980">
          <p15:clr>
            <a:srgbClr val="A4A3A4"/>
          </p15:clr>
        </p15:guide>
        <p15:guide id="15" pos="3638">
          <p15:clr>
            <a:srgbClr val="A4A3A4"/>
          </p15:clr>
        </p15:guide>
        <p15:guide id="16" pos="2787">
          <p15:clr>
            <a:srgbClr val="A4A3A4"/>
          </p15:clr>
        </p15:guide>
        <p15:guide id="17" pos="3402">
          <p15:clr>
            <a:srgbClr val="A4A3A4"/>
          </p15:clr>
        </p15:guide>
        <p15:guide id="18" pos="2592">
          <p15:clr>
            <a:srgbClr val="A4A3A4"/>
          </p15:clr>
        </p15:guide>
        <p15:guide id="19" pos="3164">
          <p15:clr>
            <a:srgbClr val="A4A3A4"/>
          </p15:clr>
        </p15:guide>
        <p15:guide id="20" pos="2424">
          <p15:clr>
            <a:srgbClr val="A4A3A4"/>
          </p15:clr>
        </p15:guide>
        <p15:guide id="21" pos="2961">
          <p15:clr>
            <a:srgbClr val="A4A3A4"/>
          </p15:clr>
        </p15:guide>
        <p15:guide id="22" pos="2503">
          <p15:clr>
            <a:srgbClr val="A4A3A4"/>
          </p15:clr>
        </p15:guide>
        <p15:guide id="23" pos="3055">
          <p15:clr>
            <a:srgbClr val="A4A3A4"/>
          </p15:clr>
        </p15:guide>
        <p15:guide id="24" pos="2341">
          <p15:clr>
            <a:srgbClr val="A4A3A4"/>
          </p15:clr>
        </p15:guide>
        <p15:guide id="25" pos="2858">
          <p15:clr>
            <a:srgbClr val="A4A3A4"/>
          </p15:clr>
        </p15:guide>
        <p15:guide id="26" pos="2777">
          <p15:clr>
            <a:srgbClr val="A4A3A4"/>
          </p15:clr>
        </p15:guide>
        <p15:guide id="27" pos="3391">
          <p15:clr>
            <a:srgbClr val="A4A3A4"/>
          </p15:clr>
        </p15:guide>
        <p15:guide id="28" pos="2597">
          <p15:clr>
            <a:srgbClr val="A4A3A4"/>
          </p15:clr>
        </p15:guide>
        <p15:guide id="29" pos="3172">
          <p15:clr>
            <a:srgbClr val="A4A3A4"/>
          </p15:clr>
        </p15:guide>
        <p15:guide id="30" pos="2682">
          <p15:clr>
            <a:srgbClr val="A4A3A4"/>
          </p15:clr>
        </p15:guide>
        <p15:guide id="31" pos="3274">
          <p15:clr>
            <a:srgbClr val="A4A3A4"/>
          </p15:clr>
        </p15:guide>
        <p15:guide id="32" pos="2508">
          <p15:clr>
            <a:srgbClr val="A4A3A4"/>
          </p15:clr>
        </p15:guide>
        <p15:guide id="33" pos="30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án Carvallo" initials="FC" lastIdx="2" clrIdx="0">
    <p:extLst/>
  </p:cmAuthor>
  <p:cmAuthor id="2" name="usuario" initials="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02A2E"/>
    <a:srgbClr val="FF6600"/>
    <a:srgbClr val="FFFF99"/>
    <a:srgbClr val="996633"/>
    <a:srgbClr val="8E00B0"/>
    <a:srgbClr val="972931"/>
    <a:srgbClr val="007033"/>
    <a:srgbClr val="9D272A"/>
    <a:srgbClr val="B62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16" autoAdjust="0"/>
    <p:restoredTop sz="94660"/>
  </p:normalViewPr>
  <p:slideViewPr>
    <p:cSldViewPr>
      <p:cViewPr varScale="1">
        <p:scale>
          <a:sx n="74" d="100"/>
          <a:sy n="74" d="100"/>
        </p:scale>
        <p:origin x="1320" y="72"/>
      </p:cViewPr>
      <p:guideLst>
        <p:guide orient="horz" pos="2160"/>
        <p:guide pos="2880"/>
        <p:guide pos="3516"/>
        <p:guide pos="2693"/>
        <p:guide pos="3289"/>
        <p:guide pos="2781"/>
        <p:guide pos="3395"/>
        <p:guide pos="2601"/>
        <p:guide pos="3175"/>
        <p:guide pos="3086"/>
        <p:guide pos="3767"/>
        <p:guide pos="2886"/>
        <p:guide pos="3524"/>
        <p:guide pos="2980"/>
        <p:guide pos="3638"/>
        <p:guide pos="2787"/>
        <p:guide pos="3402"/>
        <p:guide pos="2592"/>
        <p:guide pos="3164"/>
        <p:guide pos="2424"/>
        <p:guide pos="2961"/>
        <p:guide pos="2503"/>
        <p:guide pos="3055"/>
        <p:guide pos="2341"/>
        <p:guide pos="2858"/>
        <p:guide pos="2777"/>
        <p:guide pos="3391"/>
        <p:guide pos="2597"/>
        <p:guide pos="3172"/>
        <p:guide pos="2682"/>
        <p:guide pos="3274"/>
        <p:guide pos="2508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SPALDO%20SILVIA%20JUNIO%202014\DOCUMENTOS\ACCESO%20DIRECTO%20A%20DOCUMENTOS\BIENAL\BIENAL%202016\RESULTADOS%20USUARIO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ESPALDO%20SILVIA%20JUNIO%202014\DOCUMENTOS\ACCESO%20DIRECTO%20A%20DOCUMENTOS\BIENAL\BIENAL%202016\RESULTADOS%20CIUDADANIA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3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ESPALDO%20SILVIA%20JUNIO%202014\DOCUMENTOS\ACCESO%20DIRECTO%20A%20DOCUMENTOS\BIENAL\BIENAL%202016\RESULTADOS%20USUARIOS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1816439000317794"/>
                  <c:y val="4.558174614279425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998472391956448"/>
                  <c:y val="-2.8299143753220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Hoja3!$E$4:$E$5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Hoja3!$G$4:$G$5</c:f>
              <c:numCache>
                <c:formatCode>0%</c:formatCode>
                <c:ptCount val="2"/>
                <c:pt idx="0">
                  <c:v>0.3944636678200692</c:v>
                </c:pt>
                <c:pt idx="1">
                  <c:v>0.60553633217993086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>
          <a:latin typeface="Century Gothic" panose="020B0502020202020204" pitchFamily="34" charset="0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555555555555555E-2"/>
          <c:y val="8.7962962962962965E-2"/>
          <c:w val="0.93888888888888888"/>
          <c:h val="0.53836468358121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EDAD!$J$20:$J$28</c:f>
              <c:strCache>
                <c:ptCount val="9"/>
                <c:pt idx="0">
                  <c:v>18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51 a 55</c:v>
                </c:pt>
                <c:pt idx="7">
                  <c:v>56 a 60</c:v>
                </c:pt>
                <c:pt idx="8">
                  <c:v>Más de 60</c:v>
                </c:pt>
              </c:strCache>
            </c:strRef>
          </c:cat>
          <c:val>
            <c:numRef>
              <c:f>EDAD!$K$20:$K$28</c:f>
              <c:numCache>
                <c:formatCode>0%</c:formatCode>
                <c:ptCount val="9"/>
                <c:pt idx="0">
                  <c:v>0.25961538461538458</c:v>
                </c:pt>
                <c:pt idx="1">
                  <c:v>0.16025641025641024</c:v>
                </c:pt>
                <c:pt idx="2">
                  <c:v>0.18269230769230771</c:v>
                </c:pt>
                <c:pt idx="3">
                  <c:v>0.1185897435897436</c:v>
                </c:pt>
                <c:pt idx="4">
                  <c:v>6.4102564102564111E-2</c:v>
                </c:pt>
                <c:pt idx="5">
                  <c:v>8.9743589743589744E-2</c:v>
                </c:pt>
                <c:pt idx="6">
                  <c:v>5.1282051282051287E-2</c:v>
                </c:pt>
                <c:pt idx="7">
                  <c:v>1.6025641025641028E-2</c:v>
                </c:pt>
                <c:pt idx="8">
                  <c:v>5.4487179487179488E-2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8597360"/>
        <c:axId val="668590288"/>
      </c:barChart>
      <c:catAx>
        <c:axId val="66859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668590288"/>
        <c:crosses val="autoZero"/>
        <c:auto val="1"/>
        <c:lblAlgn val="ctr"/>
        <c:lblOffset val="100"/>
        <c:noMultiLvlLbl val="0"/>
      </c:catAx>
      <c:valAx>
        <c:axId val="668590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859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GENERO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7"/>
            <c:spPr>
              <a:solidFill>
                <a:srgbClr val="FF33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Hoja2!$D$7:$D$8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Hoja2!$E$7:$E$8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800800"/>
        <c:axId val="663804064"/>
      </c:barChart>
      <c:catAx>
        <c:axId val="66380080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crossAx val="663804064"/>
        <c:crosses val="autoZero"/>
        <c:auto val="1"/>
        <c:lblAlgn val="ctr"/>
        <c:lblOffset val="100"/>
        <c:noMultiLvlLbl val="0"/>
      </c:catAx>
      <c:valAx>
        <c:axId val="663804064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66380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C007F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Hoja2!$C$33:$D$41</c:f>
              <c:multiLvlStrCache>
                <c:ptCount val="9"/>
                <c:lvl>
                  <c:pt idx="0">
                    <c:v>Comentarios de conocidos / amigos</c:v>
                  </c:pt>
                  <c:pt idx="1">
                    <c:v>Por la radio</c:v>
                  </c:pt>
                  <c:pt idx="2">
                    <c:v>Por la prensa</c:v>
                  </c:pt>
                  <c:pt idx="3">
                    <c:v>A través de folletos</c:v>
                  </c:pt>
                  <c:pt idx="4">
                    <c:v>Televisión</c:v>
                  </c:pt>
                  <c:pt idx="5">
                    <c:v>Redes Sociales</c:v>
                  </c:pt>
                  <c:pt idx="6">
                    <c:v>Casualidad</c:v>
                  </c:pt>
                  <c:pt idx="7">
                    <c:v>Pancartas/Letreros</c:v>
                  </c:pt>
                  <c:pt idx="8">
                    <c:v>Universidad</c:v>
                  </c:pt>
                </c:lvl>
                <c:lvl>
                  <c:pt idx="0">
                    <c:v>105</c:v>
                  </c:pt>
                  <c:pt idx="1">
                    <c:v>87</c:v>
                  </c:pt>
                  <c:pt idx="2">
                    <c:v>55</c:v>
                  </c:pt>
                  <c:pt idx="3">
                    <c:v>43</c:v>
                  </c:pt>
                  <c:pt idx="4">
                    <c:v>23</c:v>
                  </c:pt>
                  <c:pt idx="5">
                    <c:v>19</c:v>
                  </c:pt>
                  <c:pt idx="6">
                    <c:v>16</c:v>
                  </c:pt>
                  <c:pt idx="7">
                    <c:v>11</c:v>
                  </c:pt>
                  <c:pt idx="8">
                    <c:v>2</c:v>
                  </c:pt>
                </c:lvl>
              </c:multiLvlStrCache>
            </c:multiLvlStrRef>
          </c:cat>
          <c:val>
            <c:numRef>
              <c:f>Hoja2!$F$33:$F$41</c:f>
              <c:numCache>
                <c:formatCode>0%</c:formatCode>
                <c:ptCount val="9"/>
                <c:pt idx="0">
                  <c:v>0.29085872576177285</c:v>
                </c:pt>
                <c:pt idx="1">
                  <c:v>0.24099722991689754</c:v>
                </c:pt>
                <c:pt idx="2">
                  <c:v>0.1523545706371191</c:v>
                </c:pt>
                <c:pt idx="3">
                  <c:v>0.11911357340720223</c:v>
                </c:pt>
                <c:pt idx="4">
                  <c:v>6.3711911357340723E-2</c:v>
                </c:pt>
                <c:pt idx="5">
                  <c:v>5.2631578947368425E-2</c:v>
                </c:pt>
                <c:pt idx="6">
                  <c:v>4.4321329639889197E-2</c:v>
                </c:pt>
                <c:pt idx="7">
                  <c:v>3.0470914127423823E-2</c:v>
                </c:pt>
                <c:pt idx="8">
                  <c:v>5.5401662049861496E-3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802432"/>
        <c:axId val="663789920"/>
      </c:barChart>
      <c:catAx>
        <c:axId val="663802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63789920"/>
        <c:crosses val="autoZero"/>
        <c:auto val="1"/>
        <c:lblAlgn val="ctr"/>
        <c:lblOffset val="100"/>
        <c:noMultiLvlLbl val="0"/>
      </c:catAx>
      <c:valAx>
        <c:axId val="6637899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6380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exposicion!$B$26:$C$46</c:f>
              <c:multiLvlStrCache>
                <c:ptCount val="21"/>
                <c:lvl>
                  <c:pt idx="0">
                    <c:v>A ninguna</c:v>
                  </c:pt>
                  <c:pt idx="1">
                    <c:v>Catedral Vieja</c:v>
                  </c:pt>
                  <c:pt idx="2">
                    <c:v>Museo Municipal de Arte Moderno</c:v>
                  </c:pt>
                  <c:pt idx="3">
                    <c:v>Parque de la Madre</c:v>
                  </c:pt>
                  <c:pt idx="4">
                    <c:v>Museo de la Ciudad</c:v>
                  </c:pt>
                  <c:pt idx="5">
                    <c:v>Museo Pumapungo</c:v>
                  </c:pt>
                  <c:pt idx="6">
                    <c:v>Museo de las Conceptas</c:v>
                  </c:pt>
                  <c:pt idx="7">
                    <c:v>Plazoleta del Vado</c:v>
                  </c:pt>
                  <c:pt idx="8">
                    <c:v>Museo de la Medicina</c:v>
                  </c:pt>
                  <c:pt idx="9">
                    <c:v>Colegio Nacional Benigno Malo</c:v>
                  </c:pt>
                  <c:pt idx="10">
                    <c:v>Parque Ancestral Pumapungo</c:v>
                  </c:pt>
                  <c:pt idx="11">
                    <c:v>Casa-Museo Bienal de Cuenca</c:v>
                  </c:pt>
                  <c:pt idx="12">
                    <c:v>Salón del Pueblo</c:v>
                  </c:pt>
                  <c:pt idx="13">
                    <c:v>Sala Proceso/ Arte Contemporáneo</c:v>
                  </c:pt>
                  <c:pt idx="14">
                    <c:v>Parque el Paraíso</c:v>
                  </c:pt>
                  <c:pt idx="15">
                    <c:v>Casa de los Arcos</c:v>
                  </c:pt>
                  <c:pt idx="16">
                    <c:v>Alianza Francesa</c:v>
                  </c:pt>
                  <c:pt idx="17">
                    <c:v>Casa de Todos Santos</c:v>
                  </c:pt>
                  <c:pt idx="18">
                    <c:v>Museomático/ IN Arte Contemporáneo</c:v>
                  </c:pt>
                  <c:pt idx="19">
                    <c:v>Federación Obrera del Azuay</c:v>
                  </c:pt>
                  <c:pt idx="20">
                    <c:v>Galería de Arte Miguel Illescas</c:v>
                  </c:pt>
                </c:lvl>
                <c:lvl>
                  <c:pt idx="0">
                    <c:v>168</c:v>
                  </c:pt>
                  <c:pt idx="1">
                    <c:v>52</c:v>
                  </c:pt>
                  <c:pt idx="2">
                    <c:v>40</c:v>
                  </c:pt>
                  <c:pt idx="3">
                    <c:v>38</c:v>
                  </c:pt>
                  <c:pt idx="4">
                    <c:v>24</c:v>
                  </c:pt>
                  <c:pt idx="5">
                    <c:v>24</c:v>
                  </c:pt>
                  <c:pt idx="6">
                    <c:v>22</c:v>
                  </c:pt>
                  <c:pt idx="7">
                    <c:v>21</c:v>
                  </c:pt>
                  <c:pt idx="8">
                    <c:v>15</c:v>
                  </c:pt>
                  <c:pt idx="9">
                    <c:v>14</c:v>
                  </c:pt>
                  <c:pt idx="10">
                    <c:v>14</c:v>
                  </c:pt>
                  <c:pt idx="11">
                    <c:v>10</c:v>
                  </c:pt>
                  <c:pt idx="12">
                    <c:v>9</c:v>
                  </c:pt>
                  <c:pt idx="13">
                    <c:v>9</c:v>
                  </c:pt>
                  <c:pt idx="14">
                    <c:v>9</c:v>
                  </c:pt>
                  <c:pt idx="15">
                    <c:v>6</c:v>
                  </c:pt>
                  <c:pt idx="16">
                    <c:v>5</c:v>
                  </c:pt>
                  <c:pt idx="17">
                    <c:v>5</c:v>
                  </c:pt>
                  <c:pt idx="18">
                    <c:v>3</c:v>
                  </c:pt>
                  <c:pt idx="19">
                    <c:v>2</c:v>
                  </c:pt>
                  <c:pt idx="20">
                    <c:v>1</c:v>
                  </c:pt>
                </c:lvl>
              </c:multiLvlStrCache>
            </c:multiLvlStrRef>
          </c:cat>
          <c:val>
            <c:numRef>
              <c:f>exposicion!$D$26:$D$46</c:f>
              <c:numCache>
                <c:formatCode>0%</c:formatCode>
                <c:ptCount val="21"/>
                <c:pt idx="0">
                  <c:v>0.34215885947046842</c:v>
                </c:pt>
                <c:pt idx="1">
                  <c:v>0.10590631364562118</c:v>
                </c:pt>
                <c:pt idx="2">
                  <c:v>8.1466395112016296E-2</c:v>
                </c:pt>
                <c:pt idx="3">
                  <c:v>7.7393075356415472E-2</c:v>
                </c:pt>
                <c:pt idx="4">
                  <c:v>4.8879837067209775E-2</c:v>
                </c:pt>
                <c:pt idx="5">
                  <c:v>4.8879837067209775E-2</c:v>
                </c:pt>
                <c:pt idx="6">
                  <c:v>4.4806517311608958E-2</c:v>
                </c:pt>
                <c:pt idx="7">
                  <c:v>4.2769857433808553E-2</c:v>
                </c:pt>
                <c:pt idx="8">
                  <c:v>3.0549898167006109E-2</c:v>
                </c:pt>
                <c:pt idx="9">
                  <c:v>2.8513238289205704E-2</c:v>
                </c:pt>
                <c:pt idx="10">
                  <c:v>2.8513238289205704E-2</c:v>
                </c:pt>
                <c:pt idx="11">
                  <c:v>2.0366598778004074E-2</c:v>
                </c:pt>
                <c:pt idx="12">
                  <c:v>1.8329938900203666E-2</c:v>
                </c:pt>
                <c:pt idx="13">
                  <c:v>1.8329938900203666E-2</c:v>
                </c:pt>
                <c:pt idx="14">
                  <c:v>1.8329938900203666E-2</c:v>
                </c:pt>
                <c:pt idx="15">
                  <c:v>1.2219959266802444E-2</c:v>
                </c:pt>
                <c:pt idx="16">
                  <c:v>1.0183299389002037E-2</c:v>
                </c:pt>
                <c:pt idx="17">
                  <c:v>1.0183299389002037E-2</c:v>
                </c:pt>
                <c:pt idx="18">
                  <c:v>6.1099796334012219E-3</c:v>
                </c:pt>
                <c:pt idx="19" formatCode="0.0%">
                  <c:v>4.0733197556008143E-3</c:v>
                </c:pt>
                <c:pt idx="20" formatCode="0.0%">
                  <c:v>2.0366598778004071E-3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467024"/>
        <c:axId val="666466480"/>
      </c:barChart>
      <c:catAx>
        <c:axId val="666467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666466480"/>
        <c:crosses val="autoZero"/>
        <c:auto val="1"/>
        <c:lblAlgn val="ctr"/>
        <c:lblOffset val="100"/>
        <c:noMultiLvlLbl val="0"/>
      </c:catAx>
      <c:valAx>
        <c:axId val="6664664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6646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Century Gothic" pitchFamily="34" charset="0"/>
        </a:defRPr>
      </a:pPr>
      <a:endParaRPr lang="es-EC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956152467304628E-2"/>
          <c:y val="9.9340636304152866E-2"/>
          <c:w val="0.9420876950653907"/>
          <c:h val="0.655321235938313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Hoja5!$B$10:$B$14</c:f>
              <c:strCache>
                <c:ptCount val="5"/>
                <c:pt idx="0">
                  <c:v>Tenía ocupaciones que atender</c:v>
                </c:pt>
                <c:pt idx="1">
                  <c:v>No le interesa</c:v>
                </c:pt>
                <c:pt idx="2">
                  <c:v>Falta más información</c:v>
                </c:pt>
                <c:pt idx="3">
                  <c:v>Descuido</c:v>
                </c:pt>
                <c:pt idx="4">
                  <c:v>Decepción veces anteriores</c:v>
                </c:pt>
              </c:strCache>
            </c:strRef>
          </c:cat>
          <c:val>
            <c:numRef>
              <c:f>Hoja5!$D$10:$D$14</c:f>
              <c:numCache>
                <c:formatCode>0%</c:formatCode>
                <c:ptCount val="5"/>
                <c:pt idx="0">
                  <c:v>0.6607142857142857</c:v>
                </c:pt>
                <c:pt idx="1">
                  <c:v>0.17857142857142858</c:v>
                </c:pt>
                <c:pt idx="2">
                  <c:v>0.13095238095238096</c:v>
                </c:pt>
                <c:pt idx="3">
                  <c:v>2.3809523809523808E-2</c:v>
                </c:pt>
                <c:pt idx="4">
                  <c:v>5.9523809523809521E-3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6469744"/>
        <c:axId val="666463760"/>
      </c:barChart>
      <c:catAx>
        <c:axId val="66646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EC"/>
          </a:p>
        </c:txPr>
        <c:crossAx val="666463760"/>
        <c:crosses val="autoZero"/>
        <c:auto val="1"/>
        <c:lblAlgn val="ctr"/>
        <c:lblOffset val="100"/>
        <c:noMultiLvlLbl val="0"/>
      </c:catAx>
      <c:valAx>
        <c:axId val="666463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646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'4'!$D$3</c:f>
              <c:strCache>
                <c:ptCount val="1"/>
                <c:pt idx="0">
                  <c:v>Nada - poco satisfecho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'4'!$B$4:$C$23</c:f>
              <c:multiLvlStrCache>
                <c:ptCount val="20"/>
                <c:lvl>
                  <c:pt idx="0">
                    <c:v>Catedral Vieja</c:v>
                  </c:pt>
                  <c:pt idx="1">
                    <c:v>Museo Municipal de Arte Moderno</c:v>
                  </c:pt>
                  <c:pt idx="2">
                    <c:v>Parque de la Madre</c:v>
                  </c:pt>
                  <c:pt idx="3">
                    <c:v>Museo de la Ciudad</c:v>
                  </c:pt>
                  <c:pt idx="4">
                    <c:v>Museo Pumapungo</c:v>
                  </c:pt>
                  <c:pt idx="5">
                    <c:v>Museo de las Conceptas</c:v>
                  </c:pt>
                  <c:pt idx="6">
                    <c:v>Plazoleta del Vado</c:v>
                  </c:pt>
                  <c:pt idx="7">
                    <c:v>Museo de la Medicina</c:v>
                  </c:pt>
                  <c:pt idx="8">
                    <c:v>Colegio Nacional Benigno Malo</c:v>
                  </c:pt>
                  <c:pt idx="9">
                    <c:v>Parque Ancestral Pumapungo </c:v>
                  </c:pt>
                  <c:pt idx="10">
                    <c:v>Casa-Museo Bienal de Cuenca</c:v>
                  </c:pt>
                  <c:pt idx="11">
                    <c:v>Salón del Pueblo</c:v>
                  </c:pt>
                  <c:pt idx="12">
                    <c:v>Sala Proceso / Arte Contemporáneo</c:v>
                  </c:pt>
                  <c:pt idx="13">
                    <c:v>Parque El Paraíso</c:v>
                  </c:pt>
                  <c:pt idx="14">
                    <c:v>Casa de los Arcos</c:v>
                  </c:pt>
                  <c:pt idx="15">
                    <c:v>Alianza Francesa</c:v>
                  </c:pt>
                  <c:pt idx="16">
                    <c:v>Casa deTodos Santos</c:v>
                  </c:pt>
                  <c:pt idx="17">
                    <c:v>Museomático / IN Arte Contemporáneo</c:v>
                  </c:pt>
                  <c:pt idx="18">
                    <c:v>Federación Obrera del Azuay</c:v>
                  </c:pt>
                  <c:pt idx="19">
                    <c:v>Galería de Arte Miguel Illescas</c:v>
                  </c:pt>
                </c:lvl>
                <c:lvl>
                  <c:pt idx="0">
                    <c:v>52</c:v>
                  </c:pt>
                  <c:pt idx="1">
                    <c:v>40</c:v>
                  </c:pt>
                  <c:pt idx="2">
                    <c:v>38</c:v>
                  </c:pt>
                  <c:pt idx="3">
                    <c:v>24</c:v>
                  </c:pt>
                  <c:pt idx="4">
                    <c:v>24</c:v>
                  </c:pt>
                  <c:pt idx="5">
                    <c:v>22</c:v>
                  </c:pt>
                  <c:pt idx="6">
                    <c:v>21</c:v>
                  </c:pt>
                  <c:pt idx="7">
                    <c:v>15</c:v>
                  </c:pt>
                  <c:pt idx="8">
                    <c:v>14</c:v>
                  </c:pt>
                  <c:pt idx="9">
                    <c:v>14</c:v>
                  </c:pt>
                  <c:pt idx="10">
                    <c:v>10</c:v>
                  </c:pt>
                  <c:pt idx="11">
                    <c:v>9</c:v>
                  </c:pt>
                  <c:pt idx="12">
                    <c:v>9</c:v>
                  </c:pt>
                  <c:pt idx="13">
                    <c:v>9</c:v>
                  </c:pt>
                  <c:pt idx="14">
                    <c:v>6</c:v>
                  </c:pt>
                  <c:pt idx="15">
                    <c:v>5</c:v>
                  </c:pt>
                  <c:pt idx="16">
                    <c:v>5</c:v>
                  </c:pt>
                  <c:pt idx="17">
                    <c:v>3</c:v>
                  </c:pt>
                  <c:pt idx="18">
                    <c:v>2</c:v>
                  </c:pt>
                  <c:pt idx="19">
                    <c:v>1</c:v>
                  </c:pt>
                </c:lvl>
              </c:multiLvlStrCache>
            </c:multiLvlStrRef>
          </c:cat>
          <c:val>
            <c:numRef>
              <c:f>'4'!$D$4:$D$23</c:f>
              <c:numCache>
                <c:formatCode>0%</c:formatCode>
                <c:ptCount val="20"/>
                <c:pt idx="0">
                  <c:v>3.8461538461538464E-2</c:v>
                </c:pt>
                <c:pt idx="1">
                  <c:v>0.05</c:v>
                </c:pt>
                <c:pt idx="2">
                  <c:v>5.2631578947368425E-2</c:v>
                </c:pt>
                <c:pt idx="3">
                  <c:v>4.1666666666666671E-2</c:v>
                </c:pt>
                <c:pt idx="4">
                  <c:v>4.1666666666666671E-2</c:v>
                </c:pt>
                <c:pt idx="5">
                  <c:v>4.5454545454545456E-2</c:v>
                </c:pt>
                <c:pt idx="6">
                  <c:v>4.7619047619047616E-2</c:v>
                </c:pt>
                <c:pt idx="7">
                  <c:v>6.6666666666666666E-2</c:v>
                </c:pt>
                <c:pt idx="9">
                  <c:v>0.2142857142857143</c:v>
                </c:pt>
                <c:pt idx="10">
                  <c:v>0.1</c:v>
                </c:pt>
                <c:pt idx="12">
                  <c:v>0.22222222222222221</c:v>
                </c:pt>
                <c:pt idx="13">
                  <c:v>0.1111111111111111</c:v>
                </c:pt>
                <c:pt idx="15">
                  <c:v>0.2</c:v>
                </c:pt>
              </c:numCache>
            </c:numRef>
          </c:val>
        </c:ser>
        <c:ser>
          <c:idx val="1"/>
          <c:order val="1"/>
          <c:tx>
            <c:strRef>
              <c:f>'4'!$E$3</c:f>
              <c:strCache>
                <c:ptCount val="1"/>
                <c:pt idx="0">
                  <c:v>Más o menos satisfecho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'4'!$B$4:$C$23</c:f>
              <c:multiLvlStrCache>
                <c:ptCount val="20"/>
                <c:lvl>
                  <c:pt idx="0">
                    <c:v>Catedral Vieja</c:v>
                  </c:pt>
                  <c:pt idx="1">
                    <c:v>Museo Municipal de Arte Moderno</c:v>
                  </c:pt>
                  <c:pt idx="2">
                    <c:v>Parque de la Madre</c:v>
                  </c:pt>
                  <c:pt idx="3">
                    <c:v>Museo de la Ciudad</c:v>
                  </c:pt>
                  <c:pt idx="4">
                    <c:v>Museo Pumapungo</c:v>
                  </c:pt>
                  <c:pt idx="5">
                    <c:v>Museo de las Conceptas</c:v>
                  </c:pt>
                  <c:pt idx="6">
                    <c:v>Plazoleta del Vado</c:v>
                  </c:pt>
                  <c:pt idx="7">
                    <c:v>Museo de la Medicina</c:v>
                  </c:pt>
                  <c:pt idx="8">
                    <c:v>Colegio Nacional Benigno Malo</c:v>
                  </c:pt>
                  <c:pt idx="9">
                    <c:v>Parque Ancestral Pumapungo </c:v>
                  </c:pt>
                  <c:pt idx="10">
                    <c:v>Casa-Museo Bienal de Cuenca</c:v>
                  </c:pt>
                  <c:pt idx="11">
                    <c:v>Salón del Pueblo</c:v>
                  </c:pt>
                  <c:pt idx="12">
                    <c:v>Sala Proceso / Arte Contemporáneo</c:v>
                  </c:pt>
                  <c:pt idx="13">
                    <c:v>Parque El Paraíso</c:v>
                  </c:pt>
                  <c:pt idx="14">
                    <c:v>Casa de los Arcos</c:v>
                  </c:pt>
                  <c:pt idx="15">
                    <c:v>Alianza Francesa</c:v>
                  </c:pt>
                  <c:pt idx="16">
                    <c:v>Casa deTodos Santos</c:v>
                  </c:pt>
                  <c:pt idx="17">
                    <c:v>Museomático / IN Arte Contemporáneo</c:v>
                  </c:pt>
                  <c:pt idx="18">
                    <c:v>Federación Obrera del Azuay</c:v>
                  </c:pt>
                  <c:pt idx="19">
                    <c:v>Galería de Arte Miguel Illescas</c:v>
                  </c:pt>
                </c:lvl>
                <c:lvl>
                  <c:pt idx="0">
                    <c:v>52</c:v>
                  </c:pt>
                  <c:pt idx="1">
                    <c:v>40</c:v>
                  </c:pt>
                  <c:pt idx="2">
                    <c:v>38</c:v>
                  </c:pt>
                  <c:pt idx="3">
                    <c:v>24</c:v>
                  </c:pt>
                  <c:pt idx="4">
                    <c:v>24</c:v>
                  </c:pt>
                  <c:pt idx="5">
                    <c:v>22</c:v>
                  </c:pt>
                  <c:pt idx="6">
                    <c:v>21</c:v>
                  </c:pt>
                  <c:pt idx="7">
                    <c:v>15</c:v>
                  </c:pt>
                  <c:pt idx="8">
                    <c:v>14</c:v>
                  </c:pt>
                  <c:pt idx="9">
                    <c:v>14</c:v>
                  </c:pt>
                  <c:pt idx="10">
                    <c:v>10</c:v>
                  </c:pt>
                  <c:pt idx="11">
                    <c:v>9</c:v>
                  </c:pt>
                  <c:pt idx="12">
                    <c:v>9</c:v>
                  </c:pt>
                  <c:pt idx="13">
                    <c:v>9</c:v>
                  </c:pt>
                  <c:pt idx="14">
                    <c:v>6</c:v>
                  </c:pt>
                  <c:pt idx="15">
                    <c:v>5</c:v>
                  </c:pt>
                  <c:pt idx="16">
                    <c:v>5</c:v>
                  </c:pt>
                  <c:pt idx="17">
                    <c:v>3</c:v>
                  </c:pt>
                  <c:pt idx="18">
                    <c:v>2</c:v>
                  </c:pt>
                  <c:pt idx="19">
                    <c:v>1</c:v>
                  </c:pt>
                </c:lvl>
              </c:multiLvlStrCache>
            </c:multiLvlStrRef>
          </c:cat>
          <c:val>
            <c:numRef>
              <c:f>'4'!$E$4:$E$23</c:f>
              <c:numCache>
                <c:formatCode>0%</c:formatCode>
                <c:ptCount val="20"/>
                <c:pt idx="0">
                  <c:v>0.13461538461538461</c:v>
                </c:pt>
                <c:pt idx="1">
                  <c:v>0.1</c:v>
                </c:pt>
                <c:pt idx="2">
                  <c:v>0.15789473684210525</c:v>
                </c:pt>
                <c:pt idx="3">
                  <c:v>0.20833333333333331</c:v>
                </c:pt>
                <c:pt idx="4">
                  <c:v>8.3333333333333343E-2</c:v>
                </c:pt>
                <c:pt idx="5">
                  <c:v>0.13636363636363635</c:v>
                </c:pt>
                <c:pt idx="6">
                  <c:v>0.23809523809523811</c:v>
                </c:pt>
                <c:pt idx="7">
                  <c:v>0.2</c:v>
                </c:pt>
                <c:pt idx="8">
                  <c:v>7.1428571428571438E-2</c:v>
                </c:pt>
                <c:pt idx="9">
                  <c:v>7.1428571428571438E-2</c:v>
                </c:pt>
                <c:pt idx="10">
                  <c:v>0.3</c:v>
                </c:pt>
                <c:pt idx="12">
                  <c:v>0.1111111111111111</c:v>
                </c:pt>
                <c:pt idx="13">
                  <c:v>0.22222222222222221</c:v>
                </c:pt>
                <c:pt idx="15">
                  <c:v>0.2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'4'!$F$3</c:f>
              <c:strCache>
                <c:ptCount val="1"/>
                <c:pt idx="0">
                  <c:v>Satisfecho - muy satisfecho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'4'!$B$4:$C$23</c:f>
              <c:multiLvlStrCache>
                <c:ptCount val="20"/>
                <c:lvl>
                  <c:pt idx="0">
                    <c:v>Catedral Vieja</c:v>
                  </c:pt>
                  <c:pt idx="1">
                    <c:v>Museo Municipal de Arte Moderno</c:v>
                  </c:pt>
                  <c:pt idx="2">
                    <c:v>Parque de la Madre</c:v>
                  </c:pt>
                  <c:pt idx="3">
                    <c:v>Museo de la Ciudad</c:v>
                  </c:pt>
                  <c:pt idx="4">
                    <c:v>Museo Pumapungo</c:v>
                  </c:pt>
                  <c:pt idx="5">
                    <c:v>Museo de las Conceptas</c:v>
                  </c:pt>
                  <c:pt idx="6">
                    <c:v>Plazoleta del Vado</c:v>
                  </c:pt>
                  <c:pt idx="7">
                    <c:v>Museo de la Medicina</c:v>
                  </c:pt>
                  <c:pt idx="8">
                    <c:v>Colegio Nacional Benigno Malo</c:v>
                  </c:pt>
                  <c:pt idx="9">
                    <c:v>Parque Ancestral Pumapungo </c:v>
                  </c:pt>
                  <c:pt idx="10">
                    <c:v>Casa-Museo Bienal de Cuenca</c:v>
                  </c:pt>
                  <c:pt idx="11">
                    <c:v>Salón del Pueblo</c:v>
                  </c:pt>
                  <c:pt idx="12">
                    <c:v>Sala Proceso / Arte Contemporáneo</c:v>
                  </c:pt>
                  <c:pt idx="13">
                    <c:v>Parque El Paraíso</c:v>
                  </c:pt>
                  <c:pt idx="14">
                    <c:v>Casa de los Arcos</c:v>
                  </c:pt>
                  <c:pt idx="15">
                    <c:v>Alianza Francesa</c:v>
                  </c:pt>
                  <c:pt idx="16">
                    <c:v>Casa deTodos Santos</c:v>
                  </c:pt>
                  <c:pt idx="17">
                    <c:v>Museomático / IN Arte Contemporáneo</c:v>
                  </c:pt>
                  <c:pt idx="18">
                    <c:v>Federación Obrera del Azuay</c:v>
                  </c:pt>
                  <c:pt idx="19">
                    <c:v>Galería de Arte Miguel Illescas</c:v>
                  </c:pt>
                </c:lvl>
                <c:lvl>
                  <c:pt idx="0">
                    <c:v>52</c:v>
                  </c:pt>
                  <c:pt idx="1">
                    <c:v>40</c:v>
                  </c:pt>
                  <c:pt idx="2">
                    <c:v>38</c:v>
                  </c:pt>
                  <c:pt idx="3">
                    <c:v>24</c:v>
                  </c:pt>
                  <c:pt idx="4">
                    <c:v>24</c:v>
                  </c:pt>
                  <c:pt idx="5">
                    <c:v>22</c:v>
                  </c:pt>
                  <c:pt idx="6">
                    <c:v>21</c:v>
                  </c:pt>
                  <c:pt idx="7">
                    <c:v>15</c:v>
                  </c:pt>
                  <c:pt idx="8">
                    <c:v>14</c:v>
                  </c:pt>
                  <c:pt idx="9">
                    <c:v>14</c:v>
                  </c:pt>
                  <c:pt idx="10">
                    <c:v>10</c:v>
                  </c:pt>
                  <c:pt idx="11">
                    <c:v>9</c:v>
                  </c:pt>
                  <c:pt idx="12">
                    <c:v>9</c:v>
                  </c:pt>
                  <c:pt idx="13">
                    <c:v>9</c:v>
                  </c:pt>
                  <c:pt idx="14">
                    <c:v>6</c:v>
                  </c:pt>
                  <c:pt idx="15">
                    <c:v>5</c:v>
                  </c:pt>
                  <c:pt idx="16">
                    <c:v>5</c:v>
                  </c:pt>
                  <c:pt idx="17">
                    <c:v>3</c:v>
                  </c:pt>
                  <c:pt idx="18">
                    <c:v>2</c:v>
                  </c:pt>
                  <c:pt idx="19">
                    <c:v>1</c:v>
                  </c:pt>
                </c:lvl>
              </c:multiLvlStrCache>
            </c:multiLvlStrRef>
          </c:cat>
          <c:val>
            <c:numRef>
              <c:f>'4'!$F$4:$F$23</c:f>
              <c:numCache>
                <c:formatCode>0%</c:formatCode>
                <c:ptCount val="20"/>
                <c:pt idx="0">
                  <c:v>0.82692307692307687</c:v>
                </c:pt>
                <c:pt idx="1">
                  <c:v>0.85000000000000009</c:v>
                </c:pt>
                <c:pt idx="2">
                  <c:v>0.78947368421052633</c:v>
                </c:pt>
                <c:pt idx="3">
                  <c:v>0.75</c:v>
                </c:pt>
                <c:pt idx="4">
                  <c:v>0.875</c:v>
                </c:pt>
                <c:pt idx="5">
                  <c:v>0.81818181818181823</c:v>
                </c:pt>
                <c:pt idx="6">
                  <c:v>0.7142857142857143</c:v>
                </c:pt>
                <c:pt idx="7">
                  <c:v>0.73333333333333339</c:v>
                </c:pt>
                <c:pt idx="8">
                  <c:v>0.9285714285714286</c:v>
                </c:pt>
                <c:pt idx="9">
                  <c:v>0.7142857142857143</c:v>
                </c:pt>
                <c:pt idx="10">
                  <c:v>0.60000000000000009</c:v>
                </c:pt>
                <c:pt idx="11">
                  <c:v>1</c:v>
                </c:pt>
                <c:pt idx="12">
                  <c:v>0.66666666666666663</c:v>
                </c:pt>
                <c:pt idx="13">
                  <c:v>0.66666666666666663</c:v>
                </c:pt>
                <c:pt idx="14">
                  <c:v>1</c:v>
                </c:pt>
                <c:pt idx="15">
                  <c:v>0.60000000000000009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666464848"/>
        <c:axId val="666461040"/>
      </c:barChart>
      <c:catAx>
        <c:axId val="666464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66461040"/>
        <c:crosses val="autoZero"/>
        <c:auto val="1"/>
        <c:lblAlgn val="ctr"/>
        <c:lblOffset val="100"/>
        <c:noMultiLvlLbl val="0"/>
      </c:catAx>
      <c:valAx>
        <c:axId val="666461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664648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'4'!$D$3:$F$3</c:f>
              <c:strCache>
                <c:ptCount val="3"/>
                <c:pt idx="0">
                  <c:v>Nada - poco satisfecho</c:v>
                </c:pt>
                <c:pt idx="1">
                  <c:v>Más o menos satisfecho</c:v>
                </c:pt>
                <c:pt idx="2">
                  <c:v>Satisfecho - muy satisfecho</c:v>
                </c:pt>
              </c:strCache>
            </c:strRef>
          </c:cat>
          <c:val>
            <c:numRef>
              <c:f>'4'!$D$24:$F$24</c:f>
              <c:numCache>
                <c:formatCode>0%</c:formatCode>
                <c:ptCount val="3"/>
                <c:pt idx="0">
                  <c:v>6.1589287905077381E-2</c:v>
                </c:pt>
                <c:pt idx="1">
                  <c:v>0.13</c:v>
                </c:pt>
                <c:pt idx="2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00"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/>
              <c:txPr>
                <a:bodyPr rot="0" vert="horz"/>
                <a:lstStyle/>
                <a:p>
                  <a:pPr>
                    <a:defRPr b="1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%" sourceLinked="0"/>
              <c:spPr/>
              <c:txPr>
                <a:bodyPr rot="0" vert="horz"/>
                <a:lstStyle/>
                <a:p>
                  <a:pPr>
                    <a:defRPr b="1"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'5'!$I$32:$I$38</c:f>
              <c:strCache>
                <c:ptCount val="7"/>
                <c:pt idx="0">
                  <c:v>Fue solo</c:v>
                </c:pt>
                <c:pt idx="1">
                  <c:v>Fueron entre 2 personas</c:v>
                </c:pt>
                <c:pt idx="2">
                  <c:v>Fueron entre 3 personas</c:v>
                </c:pt>
                <c:pt idx="3">
                  <c:v>Fueron entre 4 personas</c:v>
                </c:pt>
                <c:pt idx="4">
                  <c:v>Fueron entre 5 personas</c:v>
                </c:pt>
                <c:pt idx="5">
                  <c:v>Fueron entre 6 personas</c:v>
                </c:pt>
                <c:pt idx="6">
                  <c:v>Con más de 6 personas</c:v>
                </c:pt>
              </c:strCache>
            </c:strRef>
          </c:cat>
          <c:val>
            <c:numRef>
              <c:f>'5'!$J$32:$J$38</c:f>
              <c:numCache>
                <c:formatCode>0%</c:formatCode>
                <c:ptCount val="7"/>
                <c:pt idx="0">
                  <c:v>0.20833333333333331</c:v>
                </c:pt>
                <c:pt idx="1">
                  <c:v>0.24305555555555558</c:v>
                </c:pt>
                <c:pt idx="2">
                  <c:v>0.21527777777777779</c:v>
                </c:pt>
                <c:pt idx="3">
                  <c:v>9.027777777777779E-2</c:v>
                </c:pt>
                <c:pt idx="4">
                  <c:v>9.027777777777779E-2</c:v>
                </c:pt>
                <c:pt idx="5">
                  <c:v>4.8611111111111105E-2</c:v>
                </c:pt>
                <c:pt idx="6">
                  <c:v>0.10416666666666669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6460496"/>
        <c:axId val="666464304"/>
      </c:barChart>
      <c:catAx>
        <c:axId val="66646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666464304"/>
        <c:crosses val="autoZero"/>
        <c:auto val="1"/>
        <c:lblAlgn val="ctr"/>
        <c:lblOffset val="100"/>
        <c:noMultiLvlLbl val="0"/>
      </c:catAx>
      <c:valAx>
        <c:axId val="666464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646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explosion val="7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1"/>
              <c:spPr/>
              <c:txPr>
                <a:bodyPr rot="0" vert="horz"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'6'!$B$2:$B$3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'6'!$C$2:$C$3</c:f>
              <c:numCache>
                <c:formatCode>0%</c:formatCode>
                <c:ptCount val="2"/>
                <c:pt idx="0">
                  <c:v>0.48611111111111105</c:v>
                </c:pt>
                <c:pt idx="1">
                  <c:v>0.51388888888888884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Century Gothic" pitchFamily="34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555555555555555E-2"/>
          <c:y val="8.7962962962962965E-2"/>
          <c:w val="0.93888888888888888"/>
          <c:h val="0.53836468358121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Hoja3!$E$23:$E$32</c:f>
              <c:strCache>
                <c:ptCount val="10"/>
                <c:pt idx="0">
                  <c:v>Hasta 17 años</c:v>
                </c:pt>
                <c:pt idx="1">
                  <c:v>18 a 25</c:v>
                </c:pt>
                <c:pt idx="2">
                  <c:v>26 a 30</c:v>
                </c:pt>
                <c:pt idx="3">
                  <c:v>31 a 35</c:v>
                </c:pt>
                <c:pt idx="4">
                  <c:v>36 a 40</c:v>
                </c:pt>
                <c:pt idx="5">
                  <c:v>41 a 45</c:v>
                </c:pt>
                <c:pt idx="6">
                  <c:v>46 a 50</c:v>
                </c:pt>
                <c:pt idx="7">
                  <c:v>51 a 55</c:v>
                </c:pt>
                <c:pt idx="8">
                  <c:v>56 a 60</c:v>
                </c:pt>
                <c:pt idx="9">
                  <c:v>Más de 60</c:v>
                </c:pt>
              </c:strCache>
            </c:strRef>
          </c:cat>
          <c:val>
            <c:numRef>
              <c:f>Hoja3!$F$23:$F$32</c:f>
              <c:numCache>
                <c:formatCode>0%</c:formatCode>
                <c:ptCount val="10"/>
                <c:pt idx="0">
                  <c:v>7.2664359861591699E-2</c:v>
                </c:pt>
                <c:pt idx="1">
                  <c:v>0.42214532871972316</c:v>
                </c:pt>
                <c:pt idx="2">
                  <c:v>0.15224913494809689</c:v>
                </c:pt>
                <c:pt idx="3">
                  <c:v>9.3425605536332182E-2</c:v>
                </c:pt>
                <c:pt idx="4">
                  <c:v>4.8442906574394456E-2</c:v>
                </c:pt>
                <c:pt idx="5">
                  <c:v>2.4221453287197228E-2</c:v>
                </c:pt>
                <c:pt idx="6">
                  <c:v>3.4602076124567477E-2</c:v>
                </c:pt>
                <c:pt idx="7">
                  <c:v>4.1522491349480967E-2</c:v>
                </c:pt>
                <c:pt idx="8">
                  <c:v>3.8062283737024222E-2</c:v>
                </c:pt>
                <c:pt idx="9">
                  <c:v>7.2664359861591699E-2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306528"/>
        <c:axId val="439356432"/>
      </c:barChart>
      <c:catAx>
        <c:axId val="43930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C"/>
          </a:p>
        </c:txPr>
        <c:crossAx val="439356432"/>
        <c:crosses val="autoZero"/>
        <c:auto val="1"/>
        <c:lblAlgn val="ctr"/>
        <c:lblOffset val="100"/>
        <c:noMultiLvlLbl val="0"/>
      </c:catAx>
      <c:valAx>
        <c:axId val="4393564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3930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555555555555555E-2"/>
          <c:y val="8.7962962962962965E-2"/>
          <c:w val="0.93888888888888888"/>
          <c:h val="0.711091863517060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'7'!$C$15:$C$19</c:f>
              <c:strCache>
                <c:ptCount val="5"/>
                <c:pt idx="0">
                  <c:v>Nada importante</c:v>
                </c:pt>
                <c:pt idx="1">
                  <c:v>Es un aporte pco importante</c:v>
                </c:pt>
                <c:pt idx="2">
                  <c:v>Es un aporte más o menos importante</c:v>
                </c:pt>
                <c:pt idx="3">
                  <c:v>Es un aporte importante</c:v>
                </c:pt>
                <c:pt idx="4">
                  <c:v>Es un aporte muy importante</c:v>
                </c:pt>
              </c:strCache>
            </c:strRef>
          </c:cat>
          <c:val>
            <c:numRef>
              <c:f>'7'!$D$15:$D$19</c:f>
              <c:numCache>
                <c:formatCode>0%</c:formatCode>
                <c:ptCount val="5"/>
                <c:pt idx="0">
                  <c:v>6.9444444444444441E-3</c:v>
                </c:pt>
                <c:pt idx="1">
                  <c:v>3.4722222222222224E-2</c:v>
                </c:pt>
                <c:pt idx="2">
                  <c:v>6.9444444444444448E-2</c:v>
                </c:pt>
                <c:pt idx="3">
                  <c:v>0.46527777777777779</c:v>
                </c:pt>
                <c:pt idx="4">
                  <c:v>0.42361111111111116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470288"/>
        <c:axId val="666457232"/>
      </c:barChart>
      <c:catAx>
        <c:axId val="66647028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66457232"/>
        <c:crosses val="autoZero"/>
        <c:auto val="1"/>
        <c:lblAlgn val="ctr"/>
        <c:lblOffset val="100"/>
        <c:noMultiLvlLbl val="0"/>
      </c:catAx>
      <c:valAx>
        <c:axId val="66645723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66647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555555555555555E-2"/>
          <c:y val="8.7962962962962965E-2"/>
          <c:w val="0.93888888888888888"/>
          <c:h val="0.53836468358121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Hoja3!$E$39:$E$47</c:f>
              <c:strCache>
                <c:ptCount val="9"/>
                <c:pt idx="0">
                  <c:v>Sin estudios</c:v>
                </c:pt>
                <c:pt idx="1">
                  <c:v>Primaria incompleta</c:v>
                </c:pt>
                <c:pt idx="2">
                  <c:v>Primaria completa</c:v>
                </c:pt>
                <c:pt idx="3">
                  <c:v>Bachillerato incompleto</c:v>
                </c:pt>
                <c:pt idx="4">
                  <c:v>Bachillerato completo</c:v>
                </c:pt>
                <c:pt idx="5">
                  <c:v>Técnico (carrera de 3 años)</c:v>
                </c:pt>
                <c:pt idx="6">
                  <c:v>Universidad incompleta</c:v>
                </c:pt>
                <c:pt idx="7">
                  <c:v>Universidad completa</c:v>
                </c:pt>
                <c:pt idx="8">
                  <c:v>Postgrado</c:v>
                </c:pt>
              </c:strCache>
            </c:strRef>
          </c:cat>
          <c:val>
            <c:numRef>
              <c:f>Hoja3!$F$39:$F$47</c:f>
              <c:numCache>
                <c:formatCode>0%</c:formatCode>
                <c:ptCount val="9"/>
                <c:pt idx="0" formatCode="0.0%">
                  <c:v>3.4602076124567471E-3</c:v>
                </c:pt>
                <c:pt idx="1">
                  <c:v>0</c:v>
                </c:pt>
                <c:pt idx="2">
                  <c:v>3.4602076124567477E-2</c:v>
                </c:pt>
                <c:pt idx="3">
                  <c:v>5.1903114186851208E-2</c:v>
                </c:pt>
                <c:pt idx="4">
                  <c:v>0.17301038062283738</c:v>
                </c:pt>
                <c:pt idx="5">
                  <c:v>1.7301038062283738E-2</c:v>
                </c:pt>
                <c:pt idx="6">
                  <c:v>0.2837370242214533</c:v>
                </c:pt>
                <c:pt idx="7">
                  <c:v>0.37024221453287198</c:v>
                </c:pt>
                <c:pt idx="8">
                  <c:v>6.5743944636678209E-2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355888"/>
        <c:axId val="439356976"/>
      </c:barChart>
      <c:catAx>
        <c:axId val="43935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439356976"/>
        <c:crosses val="autoZero"/>
        <c:auto val="1"/>
        <c:lblAlgn val="ctr"/>
        <c:lblOffset val="100"/>
        <c:noMultiLvlLbl val="0"/>
      </c:catAx>
      <c:valAx>
        <c:axId val="4393569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3935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Hoja1!$C$27:$D$37</c:f>
              <c:multiLvlStrCache>
                <c:ptCount val="11"/>
                <c:lvl>
                  <c:pt idx="0">
                    <c:v>Por amigos / familiares</c:v>
                  </c:pt>
                  <c:pt idx="1">
                    <c:v>Por medios impresos</c:v>
                  </c:pt>
                  <c:pt idx="2">
                    <c:v>Llegó por casualidad</c:v>
                  </c:pt>
                  <c:pt idx="3">
                    <c:v>Por invitación a Institución Educativa</c:v>
                  </c:pt>
                  <c:pt idx="4">
                    <c:v>Por redes sociales</c:v>
                  </c:pt>
                  <c:pt idx="5">
                    <c:v>Por la vallas</c:v>
                  </c:pt>
                  <c:pt idx="6">
                    <c:v>Por la radio</c:v>
                  </c:pt>
                  <c:pt idx="7">
                    <c:v>Por correo electrónico</c:v>
                  </c:pt>
                  <c:pt idx="8">
                    <c:v>A través de una empresa de turismo</c:v>
                  </c:pt>
                  <c:pt idx="9">
                    <c:v>Por la televisión</c:v>
                  </c:pt>
                  <c:pt idx="10">
                    <c:v>En el hotel</c:v>
                  </c:pt>
                </c:lvl>
                <c:lvl>
                  <c:pt idx="0">
                    <c:v>98</c:v>
                  </c:pt>
                  <c:pt idx="1">
                    <c:v>57</c:v>
                  </c:pt>
                  <c:pt idx="2">
                    <c:v>55</c:v>
                  </c:pt>
                  <c:pt idx="3">
                    <c:v>30</c:v>
                  </c:pt>
                  <c:pt idx="4">
                    <c:v>28</c:v>
                  </c:pt>
                  <c:pt idx="5">
                    <c:v>26</c:v>
                  </c:pt>
                  <c:pt idx="6">
                    <c:v>22</c:v>
                  </c:pt>
                  <c:pt idx="7">
                    <c:v>20</c:v>
                  </c:pt>
                  <c:pt idx="8">
                    <c:v>8</c:v>
                  </c:pt>
                  <c:pt idx="9">
                    <c:v>4</c:v>
                  </c:pt>
                  <c:pt idx="10">
                    <c:v>2</c:v>
                  </c:pt>
                </c:lvl>
              </c:multiLvlStrCache>
            </c:multiLvlStrRef>
          </c:cat>
          <c:val>
            <c:numRef>
              <c:f>Hoja1!$F$27:$F$37</c:f>
              <c:numCache>
                <c:formatCode>0%</c:formatCode>
                <c:ptCount val="11"/>
                <c:pt idx="0">
                  <c:v>0.27920227920227919</c:v>
                </c:pt>
                <c:pt idx="1">
                  <c:v>0.16239316239316237</c:v>
                </c:pt>
                <c:pt idx="2">
                  <c:v>0.15669515669515668</c:v>
                </c:pt>
                <c:pt idx="3">
                  <c:v>8.5470085470085472E-2</c:v>
                </c:pt>
                <c:pt idx="4">
                  <c:v>7.9772079772079771E-2</c:v>
                </c:pt>
                <c:pt idx="5">
                  <c:v>7.407407407407407E-2</c:v>
                </c:pt>
                <c:pt idx="6">
                  <c:v>6.2678062678062682E-2</c:v>
                </c:pt>
                <c:pt idx="7">
                  <c:v>5.6980056980056981E-2</c:v>
                </c:pt>
                <c:pt idx="8">
                  <c:v>2.2792022792022793E-2</c:v>
                </c:pt>
                <c:pt idx="9">
                  <c:v>1.1396011396011397E-2</c:v>
                </c:pt>
                <c:pt idx="10">
                  <c:v>5.6980056980056983E-3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792096"/>
        <c:axId val="663793184"/>
      </c:barChart>
      <c:catAx>
        <c:axId val="663792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663793184"/>
        <c:crosses val="autoZero"/>
        <c:auto val="1"/>
        <c:lblAlgn val="ctr"/>
        <c:lblOffset val="100"/>
        <c:noMultiLvlLbl val="0"/>
      </c:catAx>
      <c:valAx>
        <c:axId val="6637931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6379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555555555555555E-2"/>
          <c:y val="0.21228879851236929"/>
          <c:w val="0.93888888888888888"/>
          <c:h val="0.586765860259606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Hoja4!$J$4:$J$8</c:f>
              <c:strCache>
                <c:ptCount val="5"/>
                <c:pt idx="0">
                  <c:v>Muy insatisfecho</c:v>
                </c:pt>
                <c:pt idx="1">
                  <c:v>Insatisfecho</c:v>
                </c:pt>
                <c:pt idx="2">
                  <c:v>Ni satisfecho / ni insatisfecho</c:v>
                </c:pt>
                <c:pt idx="3">
                  <c:v>Satisfecho</c:v>
                </c:pt>
                <c:pt idx="4">
                  <c:v>Muy satisfecho</c:v>
                </c:pt>
              </c:strCache>
            </c:strRef>
          </c:cat>
          <c:val>
            <c:numRef>
              <c:f>Hoja4!$K$4:$K$8</c:f>
              <c:numCache>
                <c:formatCode>0%</c:formatCode>
                <c:ptCount val="5"/>
                <c:pt idx="0">
                  <c:v>0</c:v>
                </c:pt>
                <c:pt idx="1">
                  <c:v>6.9204152249134942E-3</c:v>
                </c:pt>
                <c:pt idx="2">
                  <c:v>0.11764705882352942</c:v>
                </c:pt>
                <c:pt idx="3">
                  <c:v>0.34602076124567477</c:v>
                </c:pt>
                <c:pt idx="4">
                  <c:v>0.52941176470588236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794816"/>
        <c:axId val="663805152"/>
      </c:barChart>
      <c:catAx>
        <c:axId val="66379481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63805152"/>
        <c:crosses val="autoZero"/>
        <c:auto val="1"/>
        <c:lblAlgn val="ctr"/>
        <c:lblOffset val="100"/>
        <c:noMultiLvlLbl val="0"/>
      </c:catAx>
      <c:valAx>
        <c:axId val="66380515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663794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555555555555555E-2"/>
          <c:y val="3.3028206337729321E-2"/>
          <c:w val="0.93888888888888888"/>
          <c:h val="0.76602645243424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Hoja4!$J$10:$J$12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Tal vez</c:v>
                </c:pt>
              </c:strCache>
            </c:strRef>
          </c:cat>
          <c:val>
            <c:numRef>
              <c:f>Hoja4!$K$10:$K$12</c:f>
              <c:numCache>
                <c:formatCode>0%</c:formatCode>
                <c:ptCount val="3"/>
                <c:pt idx="0">
                  <c:v>0.95501730103806226</c:v>
                </c:pt>
                <c:pt idx="1">
                  <c:v>2.4221453287197228E-2</c:v>
                </c:pt>
                <c:pt idx="2">
                  <c:v>2.0761245674740483E-2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802976"/>
        <c:axId val="663799712"/>
      </c:barChart>
      <c:catAx>
        <c:axId val="66380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63799712"/>
        <c:crosses val="autoZero"/>
        <c:auto val="1"/>
        <c:lblAlgn val="ctr"/>
        <c:lblOffset val="100"/>
        <c:noMultiLvlLbl val="0"/>
      </c:catAx>
      <c:valAx>
        <c:axId val="663799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380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555555555555555E-2"/>
          <c:y val="8.7962962962962965E-2"/>
          <c:w val="0.93888888888888888"/>
          <c:h val="0.711091863517060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Hoja6!$D$8:$D$12</c:f>
              <c:strCache>
                <c:ptCount val="5"/>
                <c:pt idx="0">
                  <c:v>Nada importante</c:v>
                </c:pt>
                <c:pt idx="1">
                  <c:v>Es un aporte pco importante</c:v>
                </c:pt>
                <c:pt idx="2">
                  <c:v>Es un aporte más o menos importante</c:v>
                </c:pt>
                <c:pt idx="3">
                  <c:v>Es un aporte importante</c:v>
                </c:pt>
                <c:pt idx="4">
                  <c:v>Es un aporte muy importante</c:v>
                </c:pt>
              </c:strCache>
            </c:strRef>
          </c:cat>
          <c:val>
            <c:numRef>
              <c:f>Hoja6!$E$8:$E$12</c:f>
              <c:numCache>
                <c:formatCode>0%</c:formatCode>
                <c:ptCount val="5"/>
                <c:pt idx="0">
                  <c:v>0</c:v>
                </c:pt>
                <c:pt idx="1">
                  <c:v>1.3840830449826988E-2</c:v>
                </c:pt>
                <c:pt idx="2">
                  <c:v>3.1141868512110728E-2</c:v>
                </c:pt>
                <c:pt idx="3">
                  <c:v>0.14878892733564014</c:v>
                </c:pt>
                <c:pt idx="4">
                  <c:v>0.80622837370242206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803520"/>
        <c:axId val="663794272"/>
      </c:barChart>
      <c:catAx>
        <c:axId val="66380352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es-EC"/>
          </a:p>
        </c:txPr>
        <c:crossAx val="663794272"/>
        <c:crosses val="autoZero"/>
        <c:auto val="1"/>
        <c:lblAlgn val="ctr"/>
        <c:lblOffset val="100"/>
        <c:noMultiLvlLbl val="0"/>
      </c:catAx>
      <c:valAx>
        <c:axId val="66379427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66380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5394203255455954E-2"/>
          <c:y val="8.8184646150427731E-2"/>
          <c:w val="0.92921159348908811"/>
          <c:h val="0.794850175377339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Hoja4!$J$14:$J$16</c:f>
              <c:strCache>
                <c:ptCount val="3"/>
                <c:pt idx="0">
                  <c:v>Mayor que antes de visitar la Bienal</c:v>
                </c:pt>
                <c:pt idx="1">
                  <c:v>Igual que antes de visitar la Bienal</c:v>
                </c:pt>
                <c:pt idx="2">
                  <c:v>Menor que antes de visitar la Bienal</c:v>
                </c:pt>
              </c:strCache>
            </c:strRef>
          </c:cat>
          <c:val>
            <c:numRef>
              <c:f>Hoja4!$K$14:$K$16</c:f>
              <c:numCache>
                <c:formatCode>0%</c:formatCode>
                <c:ptCount val="3"/>
                <c:pt idx="0">
                  <c:v>0.7162629757785467</c:v>
                </c:pt>
                <c:pt idx="1">
                  <c:v>0.25605536332179929</c:v>
                </c:pt>
                <c:pt idx="2">
                  <c:v>2.7681660899653977E-2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797536"/>
        <c:axId val="663798624"/>
      </c:barChart>
      <c:catAx>
        <c:axId val="66379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3798624"/>
        <c:crosses val="autoZero"/>
        <c:auto val="1"/>
        <c:lblAlgn val="ctr"/>
        <c:lblOffset val="100"/>
        <c:noMultiLvlLbl val="0"/>
      </c:catAx>
      <c:valAx>
        <c:axId val="6637986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379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555555555555555E-2"/>
          <c:y val="8.7962962962962965E-2"/>
          <c:w val="0.93888888888888888"/>
          <c:h val="0.53836468358121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'nivel de instruccion'!$B$35:$B$43</c:f>
              <c:strCache>
                <c:ptCount val="9"/>
                <c:pt idx="0">
                  <c:v>Sin Estudios</c:v>
                </c:pt>
                <c:pt idx="1">
                  <c:v>Primaria incompleta</c:v>
                </c:pt>
                <c:pt idx="2">
                  <c:v>Primaria completa</c:v>
                </c:pt>
                <c:pt idx="3">
                  <c:v>Bachillerato incompleto</c:v>
                </c:pt>
                <c:pt idx="4">
                  <c:v>Bachillerato completo</c:v>
                </c:pt>
                <c:pt idx="5">
                  <c:v>Técnico (carrera 3 años)</c:v>
                </c:pt>
                <c:pt idx="6">
                  <c:v>Universidad incompleta</c:v>
                </c:pt>
                <c:pt idx="7">
                  <c:v>Universidad completa</c:v>
                </c:pt>
                <c:pt idx="8">
                  <c:v>Postgrado</c:v>
                </c:pt>
              </c:strCache>
            </c:strRef>
          </c:cat>
          <c:val>
            <c:numRef>
              <c:f>'nivel de instruccion'!$C$35:$C$43</c:f>
              <c:numCache>
                <c:formatCode>0%</c:formatCode>
                <c:ptCount val="9"/>
                <c:pt idx="0">
                  <c:v>0</c:v>
                </c:pt>
                <c:pt idx="1">
                  <c:v>3.2051282051282055E-3</c:v>
                </c:pt>
                <c:pt idx="2">
                  <c:v>1.6025641025641028E-2</c:v>
                </c:pt>
                <c:pt idx="3">
                  <c:v>1.6025641025641028E-2</c:v>
                </c:pt>
                <c:pt idx="4">
                  <c:v>0.20512820512820515</c:v>
                </c:pt>
                <c:pt idx="5">
                  <c:v>2.8846153846153844E-2</c:v>
                </c:pt>
                <c:pt idx="6">
                  <c:v>0.21794871794871795</c:v>
                </c:pt>
                <c:pt idx="7">
                  <c:v>0.44871794871794868</c:v>
                </c:pt>
                <c:pt idx="8">
                  <c:v>6.4102564102564111E-2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457776"/>
        <c:axId val="666459952"/>
      </c:barChart>
      <c:catAx>
        <c:axId val="66645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666459952"/>
        <c:crosses val="autoZero"/>
        <c:auto val="1"/>
        <c:lblAlgn val="ctr"/>
        <c:lblOffset val="100"/>
        <c:noMultiLvlLbl val="0"/>
      </c:catAx>
      <c:valAx>
        <c:axId val="6664599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645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es-EC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pPr>
              <a:defRPr/>
            </a:pPr>
            <a:fld id="{1D717EDF-C290-4E4D-AC24-1BA9C52AA8B9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68350"/>
            <a:ext cx="54387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pPr>
              <a:defRPr/>
            </a:pPr>
            <a:fld id="{D47C99BC-96AB-40F5-8873-2E643EE8499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7505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120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056" indent="-294637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8547" indent="-235709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966" indent="-235709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1385" indent="-235709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2804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4223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5642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7061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C12C5-44ED-4281-B06F-DC3AE179D51C}" type="slidenum">
              <a:rPr lang="es-ES" smtClean="0"/>
              <a:pPr eaLnBrk="1" hangingPunct="1"/>
              <a:t>2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2314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120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056" indent="-294637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8547" indent="-235709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966" indent="-235709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1385" indent="-235709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2804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4223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5642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7061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C12C5-44ED-4281-B06F-DC3AE179D51C}" type="slidenum">
              <a:rPr lang="es-ES" smtClean="0"/>
              <a:pPr eaLnBrk="1" hangingPunct="1"/>
              <a:t>3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6098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120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056" indent="-294637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8547" indent="-235709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966" indent="-235709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1385" indent="-235709" defTabSz="94120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2804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4223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5642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7061" indent="-235709" defTabSz="94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C12C5-44ED-4281-B06F-DC3AE179D51C}" type="slidenum">
              <a:rPr lang="es-ES" smtClean="0"/>
              <a:pPr eaLnBrk="1" hangingPunct="1"/>
              <a:t>10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2045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41" y="2130437"/>
            <a:ext cx="8263573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81" y="3886200"/>
            <a:ext cx="68052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E928-4C7A-436D-98B1-52925BC7229F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956CD-EC31-42D3-BB45-FB6EC4E53F4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77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4A35-7860-405B-9026-4BA8F1BA3193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2777-1BB3-49A3-8701-282C90C34AC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01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5" y="274639"/>
            <a:ext cx="2187416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3" y="274639"/>
            <a:ext cx="6400218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7D51-573A-43EC-9FE2-997C65F32E87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3247-CEC6-4452-A3C0-A939B445F21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093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44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91B5-B327-4E03-AFD0-29FD0628B666}" type="datetimeFigureOut">
              <a:rPr lang="es-EC"/>
              <a:pPr>
                <a:defRPr/>
              </a:pPr>
              <a:t>15/02/2017</a:t>
            </a:fld>
            <a:endParaRPr lang="es-EC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E946-5B63-40A3-B5E9-0B06DE496B1F}" type="slidenum">
              <a:rPr lang="es-EC"/>
              <a:pPr>
                <a:defRPr/>
              </a:pPr>
              <a:t>‹Nº›</a:t>
            </a:fld>
            <a:endParaRPr lang="es-EC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>
          <a:xfrm>
            <a:off x="-956994" y="1628775"/>
            <a:ext cx="972186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845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2C78-3422-4E3B-930F-CA4B7E91F6D9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991A-4087-47EB-AD5F-749B67C6BD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86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61" y="4406912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61" y="2906713"/>
            <a:ext cx="82635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9731-AA75-4F20-80B1-1FFB92189F13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5186-C683-4A69-8CBB-857C5164A19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91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094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43" y="1600204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9F232-C2D2-402C-90DB-93895712D242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6BE7-8BCF-4FEA-92F5-DEE76B0BDC8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0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095" y="1535113"/>
            <a:ext cx="42955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095" y="2174875"/>
            <a:ext cx="42955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68" y="1535113"/>
            <a:ext cx="42971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68" y="2174875"/>
            <a:ext cx="42971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6531-8827-48CB-A730-AB4638291C0C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35B5-B93F-4945-B216-F0676654E9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204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0C03-871C-47F9-B1A3-26ED35E2DB11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87C0-8E85-4903-A9A3-6F3F9D14B50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5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FD3B-D854-42E6-B078-13E5F3B761A1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9267-7BA3-40B9-9396-7AE206560A4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34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6" y="273050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5" y="273052"/>
            <a:ext cx="54347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6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5D16-4860-4861-9764-BDF7D3CD597D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F5E9-7C5C-473A-AAFE-BB0043599FB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7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3" y="4800600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3" y="612775"/>
            <a:ext cx="583311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3" y="5367338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1538-249E-4BBD-BA6D-E27714D5FDFF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3069E-990B-4C6F-B62E-F9CB9B2C727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70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86094" y="274638"/>
            <a:ext cx="87496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86094" y="1600204"/>
            <a:ext cx="87496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3" y="6356362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38D893-6AE2-4F00-8C7B-53FB17F04571}" type="datetimeFigureOut">
              <a:rPr lang="es-ES"/>
              <a:pPr>
                <a:defRPr/>
              </a:pPr>
              <a:t>15/02/2017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6" y="6356362"/>
            <a:ext cx="3078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30" y="6356362"/>
            <a:ext cx="226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F87BA-3E94-4D25-9603-7913BB939CE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84975" r="5559" b="5812"/>
          <a:stretch/>
        </p:blipFill>
        <p:spPr bwMode="auto">
          <a:xfrm>
            <a:off x="500289" y="6095978"/>
            <a:ext cx="90942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>
            <a:spLocks noChangeArrowheads="1"/>
          </p:cNvSpPr>
          <p:nvPr/>
        </p:nvSpPr>
        <p:spPr bwMode="auto">
          <a:xfrm>
            <a:off x="1407166" y="2440052"/>
            <a:ext cx="7120918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INFORME XIII BIENAL DE CUENCA</a:t>
            </a: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1260525" y="5013176"/>
            <a:ext cx="7120918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rPr>
              <a:t>Febrero  2017</a:t>
            </a:r>
            <a:endParaRPr lang="en-US" sz="1600" b="1" spc="3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" name="Picture 4" descr="Resultado de imagen de logo bienal de cuen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97" y="2963272"/>
            <a:ext cx="2040161" cy="20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188517" y="2492896"/>
            <a:ext cx="7848872" cy="981075"/>
          </a:xfrm>
        </p:spPr>
        <p:txBody>
          <a:bodyPr/>
          <a:lstStyle/>
          <a:p>
            <a:pPr defTabSz="912813"/>
            <a:r>
              <a:rPr lang="es-ES" sz="2400" b="1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ENCUESTA REALIZADA A LA CIUDADANÍA</a:t>
            </a:r>
          </a:p>
        </p:txBody>
      </p:sp>
    </p:spTree>
    <p:extLst>
      <p:ext uri="{BB962C8B-B14F-4D97-AF65-F5344CB8AC3E}">
        <p14:creationId xmlns:p14="http://schemas.microsoft.com/office/powerpoint/2010/main" val="36376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78866"/>
              </p:ext>
            </p:extLst>
          </p:nvPr>
        </p:nvGraphicFramePr>
        <p:xfrm>
          <a:off x="625920" y="4474220"/>
          <a:ext cx="8451060" cy="18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637554"/>
              </p:ext>
            </p:extLst>
          </p:nvPr>
        </p:nvGraphicFramePr>
        <p:xfrm>
          <a:off x="4274357" y="1302162"/>
          <a:ext cx="48611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872159118"/>
              </p:ext>
            </p:extLst>
          </p:nvPr>
        </p:nvGraphicFramePr>
        <p:xfrm>
          <a:off x="610014" y="1412776"/>
          <a:ext cx="2777586" cy="235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590262" y="836712"/>
            <a:ext cx="2758495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Género 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74357" y="836712"/>
            <a:ext cx="486116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Grupos de edad 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90262" y="3933056"/>
            <a:ext cx="8545259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Nivel de instrucción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725021" y="1628800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Edad promedio: 35 años</a:t>
            </a:r>
            <a:endParaRPr lang="en-US" sz="11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8" name="3 CuadroTexto"/>
          <p:cNvSpPr txBox="1">
            <a:spLocks noChangeArrowheads="1"/>
          </p:cNvSpPr>
          <p:nvPr/>
        </p:nvSpPr>
        <p:spPr bwMode="auto">
          <a:xfrm>
            <a:off x="3767138" y="6253163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312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  <p:grpSp>
        <p:nvGrpSpPr>
          <p:cNvPr id="29" name="Group 44"/>
          <p:cNvGrpSpPr/>
          <p:nvPr/>
        </p:nvGrpSpPr>
        <p:grpSpPr>
          <a:xfrm>
            <a:off x="2624729" y="903718"/>
            <a:ext cx="177696" cy="323138"/>
            <a:chOff x="13763626" y="4056063"/>
            <a:chExt cx="1570038" cy="3228975"/>
          </a:xfrm>
          <a:solidFill>
            <a:schemeClr val="bg1">
              <a:lumMod val="50000"/>
            </a:schemeClr>
          </a:solidFill>
        </p:grpSpPr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13763626" y="4713288"/>
              <a:ext cx="1570038" cy="2571750"/>
            </a:xfrm>
            <a:custGeom>
              <a:avLst/>
              <a:gdLst>
                <a:gd name="T0" fmla="*/ 165 w 597"/>
                <a:gd name="T1" fmla="*/ 592 h 970"/>
                <a:gd name="T2" fmla="*/ 141 w 597"/>
                <a:gd name="T3" fmla="*/ 592 h 970"/>
                <a:gd name="T4" fmla="*/ 92 w 597"/>
                <a:gd name="T5" fmla="*/ 532 h 970"/>
                <a:gd name="T6" fmla="*/ 149 w 597"/>
                <a:gd name="T7" fmla="*/ 237 h 970"/>
                <a:gd name="T8" fmla="*/ 149 w 597"/>
                <a:gd name="T9" fmla="*/ 225 h 970"/>
                <a:gd name="T10" fmla="*/ 117 w 597"/>
                <a:gd name="T11" fmla="*/ 324 h 970"/>
                <a:gd name="T12" fmla="*/ 80 w 597"/>
                <a:gd name="T13" fmla="*/ 436 h 970"/>
                <a:gd name="T14" fmla="*/ 40 w 597"/>
                <a:gd name="T15" fmla="*/ 465 h 970"/>
                <a:gd name="T16" fmla="*/ 2 w 597"/>
                <a:gd name="T17" fmla="*/ 436 h 970"/>
                <a:gd name="T18" fmla="*/ 2 w 597"/>
                <a:gd name="T19" fmla="*/ 411 h 970"/>
                <a:gd name="T20" fmla="*/ 117 w 597"/>
                <a:gd name="T21" fmla="*/ 58 h 970"/>
                <a:gd name="T22" fmla="*/ 140 w 597"/>
                <a:gd name="T23" fmla="*/ 32 h 970"/>
                <a:gd name="T24" fmla="*/ 227 w 597"/>
                <a:gd name="T25" fmla="*/ 8 h 970"/>
                <a:gd name="T26" fmla="*/ 413 w 597"/>
                <a:gd name="T27" fmla="*/ 17 h 970"/>
                <a:gd name="T28" fmla="*/ 435 w 597"/>
                <a:gd name="T29" fmla="*/ 24 h 970"/>
                <a:gd name="T30" fmla="*/ 479 w 597"/>
                <a:gd name="T31" fmla="*/ 70 h 970"/>
                <a:gd name="T32" fmla="*/ 588 w 597"/>
                <a:gd name="T33" fmla="*/ 406 h 970"/>
                <a:gd name="T34" fmla="*/ 562 w 597"/>
                <a:gd name="T35" fmla="*/ 463 h 970"/>
                <a:gd name="T36" fmla="*/ 510 w 597"/>
                <a:gd name="T37" fmla="*/ 432 h 970"/>
                <a:gd name="T38" fmla="*/ 454 w 597"/>
                <a:gd name="T39" fmla="*/ 260 h 970"/>
                <a:gd name="T40" fmla="*/ 439 w 597"/>
                <a:gd name="T41" fmla="*/ 218 h 970"/>
                <a:gd name="T42" fmla="*/ 461 w 597"/>
                <a:gd name="T43" fmla="*/ 333 h 970"/>
                <a:gd name="T44" fmla="*/ 499 w 597"/>
                <a:gd name="T45" fmla="*/ 527 h 970"/>
                <a:gd name="T46" fmla="*/ 445 w 597"/>
                <a:gd name="T47" fmla="*/ 592 h 970"/>
                <a:gd name="T48" fmla="*/ 427 w 597"/>
                <a:gd name="T49" fmla="*/ 592 h 970"/>
                <a:gd name="T50" fmla="*/ 427 w 597"/>
                <a:gd name="T51" fmla="*/ 610 h 970"/>
                <a:gd name="T52" fmla="*/ 426 w 597"/>
                <a:gd name="T53" fmla="*/ 900 h 970"/>
                <a:gd name="T54" fmla="*/ 425 w 597"/>
                <a:gd name="T55" fmla="*/ 924 h 970"/>
                <a:gd name="T56" fmla="*/ 372 w 597"/>
                <a:gd name="T57" fmla="*/ 968 h 970"/>
                <a:gd name="T58" fmla="*/ 325 w 597"/>
                <a:gd name="T59" fmla="*/ 917 h 970"/>
                <a:gd name="T60" fmla="*/ 324 w 597"/>
                <a:gd name="T61" fmla="*/ 826 h 970"/>
                <a:gd name="T62" fmla="*/ 324 w 597"/>
                <a:gd name="T63" fmla="*/ 606 h 970"/>
                <a:gd name="T64" fmla="*/ 324 w 597"/>
                <a:gd name="T65" fmla="*/ 592 h 970"/>
                <a:gd name="T66" fmla="*/ 267 w 597"/>
                <a:gd name="T67" fmla="*/ 592 h 970"/>
                <a:gd name="T68" fmla="*/ 267 w 597"/>
                <a:gd name="T69" fmla="*/ 611 h 970"/>
                <a:gd name="T70" fmla="*/ 267 w 597"/>
                <a:gd name="T71" fmla="*/ 904 h 970"/>
                <a:gd name="T72" fmla="*/ 264 w 597"/>
                <a:gd name="T73" fmla="*/ 929 h 970"/>
                <a:gd name="T74" fmla="*/ 214 w 597"/>
                <a:gd name="T75" fmla="*/ 968 h 970"/>
                <a:gd name="T76" fmla="*/ 167 w 597"/>
                <a:gd name="T77" fmla="*/ 924 h 970"/>
                <a:gd name="T78" fmla="*/ 165 w 597"/>
                <a:gd name="T79" fmla="*/ 900 h 970"/>
                <a:gd name="T80" fmla="*/ 165 w 597"/>
                <a:gd name="T81" fmla="*/ 610 h 970"/>
                <a:gd name="T82" fmla="*/ 165 w 597"/>
                <a:gd name="T83" fmla="*/ 592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7" h="970">
                  <a:moveTo>
                    <a:pt x="165" y="592"/>
                  </a:moveTo>
                  <a:cubicBezTo>
                    <a:pt x="156" y="592"/>
                    <a:pt x="148" y="592"/>
                    <a:pt x="141" y="592"/>
                  </a:cubicBezTo>
                  <a:cubicBezTo>
                    <a:pt x="108" y="591"/>
                    <a:pt x="86" y="564"/>
                    <a:pt x="92" y="532"/>
                  </a:cubicBezTo>
                  <a:cubicBezTo>
                    <a:pt x="111" y="434"/>
                    <a:pt x="130" y="336"/>
                    <a:pt x="149" y="237"/>
                  </a:cubicBezTo>
                  <a:cubicBezTo>
                    <a:pt x="150" y="233"/>
                    <a:pt x="150" y="230"/>
                    <a:pt x="149" y="225"/>
                  </a:cubicBezTo>
                  <a:cubicBezTo>
                    <a:pt x="138" y="258"/>
                    <a:pt x="127" y="291"/>
                    <a:pt x="117" y="324"/>
                  </a:cubicBezTo>
                  <a:cubicBezTo>
                    <a:pt x="104" y="361"/>
                    <a:pt x="92" y="399"/>
                    <a:pt x="80" y="436"/>
                  </a:cubicBezTo>
                  <a:cubicBezTo>
                    <a:pt x="74" y="455"/>
                    <a:pt x="58" y="466"/>
                    <a:pt x="40" y="465"/>
                  </a:cubicBezTo>
                  <a:cubicBezTo>
                    <a:pt x="22" y="465"/>
                    <a:pt x="6" y="453"/>
                    <a:pt x="2" y="436"/>
                  </a:cubicBezTo>
                  <a:cubicBezTo>
                    <a:pt x="0" y="428"/>
                    <a:pt x="0" y="419"/>
                    <a:pt x="2" y="411"/>
                  </a:cubicBezTo>
                  <a:cubicBezTo>
                    <a:pt x="40" y="293"/>
                    <a:pt x="78" y="176"/>
                    <a:pt x="117" y="58"/>
                  </a:cubicBezTo>
                  <a:cubicBezTo>
                    <a:pt x="121" y="48"/>
                    <a:pt x="130" y="38"/>
                    <a:pt x="140" y="32"/>
                  </a:cubicBezTo>
                  <a:cubicBezTo>
                    <a:pt x="166" y="16"/>
                    <a:pt x="196" y="11"/>
                    <a:pt x="227" y="8"/>
                  </a:cubicBezTo>
                  <a:cubicBezTo>
                    <a:pt x="289" y="0"/>
                    <a:pt x="351" y="1"/>
                    <a:pt x="413" y="17"/>
                  </a:cubicBezTo>
                  <a:cubicBezTo>
                    <a:pt x="420" y="19"/>
                    <a:pt x="428" y="22"/>
                    <a:pt x="435" y="24"/>
                  </a:cubicBezTo>
                  <a:cubicBezTo>
                    <a:pt x="458" y="31"/>
                    <a:pt x="472" y="46"/>
                    <a:pt x="479" y="70"/>
                  </a:cubicBezTo>
                  <a:cubicBezTo>
                    <a:pt x="515" y="182"/>
                    <a:pt x="552" y="294"/>
                    <a:pt x="588" y="406"/>
                  </a:cubicBezTo>
                  <a:cubicBezTo>
                    <a:pt x="597" y="433"/>
                    <a:pt x="586" y="456"/>
                    <a:pt x="562" y="463"/>
                  </a:cubicBezTo>
                  <a:cubicBezTo>
                    <a:pt x="539" y="470"/>
                    <a:pt x="519" y="458"/>
                    <a:pt x="510" y="432"/>
                  </a:cubicBezTo>
                  <a:cubicBezTo>
                    <a:pt x="491" y="374"/>
                    <a:pt x="473" y="317"/>
                    <a:pt x="454" y="260"/>
                  </a:cubicBezTo>
                  <a:cubicBezTo>
                    <a:pt x="450" y="246"/>
                    <a:pt x="445" y="232"/>
                    <a:pt x="439" y="218"/>
                  </a:cubicBezTo>
                  <a:cubicBezTo>
                    <a:pt x="446" y="256"/>
                    <a:pt x="453" y="295"/>
                    <a:pt x="461" y="333"/>
                  </a:cubicBezTo>
                  <a:cubicBezTo>
                    <a:pt x="473" y="398"/>
                    <a:pt x="486" y="462"/>
                    <a:pt x="499" y="527"/>
                  </a:cubicBezTo>
                  <a:cubicBezTo>
                    <a:pt x="506" y="566"/>
                    <a:pt x="484" y="592"/>
                    <a:pt x="445" y="592"/>
                  </a:cubicBezTo>
                  <a:cubicBezTo>
                    <a:pt x="439" y="592"/>
                    <a:pt x="434" y="592"/>
                    <a:pt x="427" y="592"/>
                  </a:cubicBezTo>
                  <a:cubicBezTo>
                    <a:pt x="427" y="599"/>
                    <a:pt x="427" y="604"/>
                    <a:pt x="427" y="610"/>
                  </a:cubicBezTo>
                  <a:cubicBezTo>
                    <a:pt x="426" y="707"/>
                    <a:pt x="427" y="803"/>
                    <a:pt x="426" y="900"/>
                  </a:cubicBezTo>
                  <a:cubicBezTo>
                    <a:pt x="426" y="908"/>
                    <a:pt x="426" y="916"/>
                    <a:pt x="425" y="924"/>
                  </a:cubicBezTo>
                  <a:cubicBezTo>
                    <a:pt x="419" y="951"/>
                    <a:pt x="397" y="970"/>
                    <a:pt x="372" y="968"/>
                  </a:cubicBezTo>
                  <a:cubicBezTo>
                    <a:pt x="348" y="966"/>
                    <a:pt x="326" y="945"/>
                    <a:pt x="325" y="917"/>
                  </a:cubicBezTo>
                  <a:cubicBezTo>
                    <a:pt x="323" y="887"/>
                    <a:pt x="324" y="857"/>
                    <a:pt x="324" y="826"/>
                  </a:cubicBezTo>
                  <a:cubicBezTo>
                    <a:pt x="324" y="753"/>
                    <a:pt x="324" y="679"/>
                    <a:pt x="324" y="606"/>
                  </a:cubicBezTo>
                  <a:cubicBezTo>
                    <a:pt x="324" y="602"/>
                    <a:pt x="324" y="597"/>
                    <a:pt x="324" y="592"/>
                  </a:cubicBezTo>
                  <a:cubicBezTo>
                    <a:pt x="305" y="592"/>
                    <a:pt x="287" y="592"/>
                    <a:pt x="267" y="592"/>
                  </a:cubicBezTo>
                  <a:cubicBezTo>
                    <a:pt x="267" y="599"/>
                    <a:pt x="267" y="605"/>
                    <a:pt x="267" y="611"/>
                  </a:cubicBezTo>
                  <a:cubicBezTo>
                    <a:pt x="267" y="709"/>
                    <a:pt x="267" y="807"/>
                    <a:pt x="267" y="904"/>
                  </a:cubicBezTo>
                  <a:cubicBezTo>
                    <a:pt x="267" y="913"/>
                    <a:pt x="266" y="921"/>
                    <a:pt x="264" y="929"/>
                  </a:cubicBezTo>
                  <a:cubicBezTo>
                    <a:pt x="257" y="954"/>
                    <a:pt x="237" y="969"/>
                    <a:pt x="214" y="968"/>
                  </a:cubicBezTo>
                  <a:cubicBezTo>
                    <a:pt x="192" y="967"/>
                    <a:pt x="171" y="948"/>
                    <a:pt x="167" y="924"/>
                  </a:cubicBezTo>
                  <a:cubicBezTo>
                    <a:pt x="165" y="916"/>
                    <a:pt x="165" y="908"/>
                    <a:pt x="165" y="900"/>
                  </a:cubicBezTo>
                  <a:cubicBezTo>
                    <a:pt x="165" y="803"/>
                    <a:pt x="165" y="707"/>
                    <a:pt x="165" y="610"/>
                  </a:cubicBezTo>
                  <a:cubicBezTo>
                    <a:pt x="165" y="604"/>
                    <a:pt x="165" y="599"/>
                    <a:pt x="165" y="5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4257338" y="4056063"/>
              <a:ext cx="568325" cy="569913"/>
            </a:xfrm>
            <a:custGeom>
              <a:avLst/>
              <a:gdLst>
                <a:gd name="T0" fmla="*/ 108 w 216"/>
                <a:gd name="T1" fmla="*/ 215 h 215"/>
                <a:gd name="T2" fmla="*/ 0 w 216"/>
                <a:gd name="T3" fmla="*/ 108 h 215"/>
                <a:gd name="T4" fmla="*/ 107 w 216"/>
                <a:gd name="T5" fmla="*/ 0 h 215"/>
                <a:gd name="T6" fmla="*/ 216 w 216"/>
                <a:gd name="T7" fmla="*/ 106 h 215"/>
                <a:gd name="T8" fmla="*/ 108 w 216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5">
                  <a:moveTo>
                    <a:pt x="108" y="215"/>
                  </a:moveTo>
                  <a:cubicBezTo>
                    <a:pt x="49" y="215"/>
                    <a:pt x="0" y="167"/>
                    <a:pt x="0" y="108"/>
                  </a:cubicBezTo>
                  <a:cubicBezTo>
                    <a:pt x="0" y="49"/>
                    <a:pt x="48" y="0"/>
                    <a:pt x="107" y="0"/>
                  </a:cubicBezTo>
                  <a:cubicBezTo>
                    <a:pt x="167" y="0"/>
                    <a:pt x="215" y="47"/>
                    <a:pt x="216" y="106"/>
                  </a:cubicBezTo>
                  <a:cubicBezTo>
                    <a:pt x="216" y="166"/>
                    <a:pt x="168" y="215"/>
                    <a:pt x="10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2" name="Group 155"/>
          <p:cNvGrpSpPr/>
          <p:nvPr/>
        </p:nvGrpSpPr>
        <p:grpSpPr>
          <a:xfrm>
            <a:off x="2880394" y="895724"/>
            <a:ext cx="126321" cy="326763"/>
            <a:chOff x="-1212850" y="2143125"/>
            <a:chExt cx="695325" cy="1798638"/>
          </a:xfrm>
          <a:solidFill>
            <a:schemeClr val="bg1">
              <a:lumMod val="50000"/>
            </a:schemeClr>
          </a:solidFill>
        </p:grpSpPr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-1212850" y="2471738"/>
              <a:ext cx="695325" cy="1470025"/>
            </a:xfrm>
            <a:custGeom>
              <a:avLst/>
              <a:gdLst>
                <a:gd name="T0" fmla="*/ 51 w 217"/>
                <a:gd name="T1" fmla="*/ 75 h 455"/>
                <a:gd name="T2" fmla="*/ 41 w 217"/>
                <a:gd name="T3" fmla="*/ 85 h 455"/>
                <a:gd name="T4" fmla="*/ 41 w 217"/>
                <a:gd name="T5" fmla="*/ 202 h 455"/>
                <a:gd name="T6" fmla="*/ 21 w 217"/>
                <a:gd name="T7" fmla="*/ 223 h 455"/>
                <a:gd name="T8" fmla="*/ 1 w 217"/>
                <a:gd name="T9" fmla="*/ 204 h 455"/>
                <a:gd name="T10" fmla="*/ 1 w 217"/>
                <a:gd name="T11" fmla="*/ 54 h 455"/>
                <a:gd name="T12" fmla="*/ 50 w 217"/>
                <a:gd name="T13" fmla="*/ 2 h 455"/>
                <a:gd name="T14" fmla="*/ 169 w 217"/>
                <a:gd name="T15" fmla="*/ 2 h 455"/>
                <a:gd name="T16" fmla="*/ 217 w 217"/>
                <a:gd name="T17" fmla="*/ 59 h 455"/>
                <a:gd name="T18" fmla="*/ 217 w 217"/>
                <a:gd name="T19" fmla="*/ 202 h 455"/>
                <a:gd name="T20" fmla="*/ 197 w 217"/>
                <a:gd name="T21" fmla="*/ 223 h 455"/>
                <a:gd name="T22" fmla="*/ 177 w 217"/>
                <a:gd name="T23" fmla="*/ 202 h 455"/>
                <a:gd name="T24" fmla="*/ 177 w 217"/>
                <a:gd name="T25" fmla="*/ 88 h 455"/>
                <a:gd name="T26" fmla="*/ 177 w 217"/>
                <a:gd name="T27" fmla="*/ 79 h 455"/>
                <a:gd name="T28" fmla="*/ 173 w 217"/>
                <a:gd name="T29" fmla="*/ 74 h 455"/>
                <a:gd name="T30" fmla="*/ 168 w 217"/>
                <a:gd name="T31" fmla="*/ 79 h 455"/>
                <a:gd name="T32" fmla="*/ 168 w 217"/>
                <a:gd name="T33" fmla="*/ 89 h 455"/>
                <a:gd name="T34" fmla="*/ 168 w 217"/>
                <a:gd name="T35" fmla="*/ 423 h 455"/>
                <a:gd name="T36" fmla="*/ 142 w 217"/>
                <a:gd name="T37" fmla="*/ 455 h 455"/>
                <a:gd name="T38" fmla="*/ 113 w 217"/>
                <a:gd name="T39" fmla="*/ 424 h 455"/>
                <a:gd name="T40" fmla="*/ 113 w 217"/>
                <a:gd name="T41" fmla="*/ 240 h 455"/>
                <a:gd name="T42" fmla="*/ 113 w 217"/>
                <a:gd name="T43" fmla="*/ 232 h 455"/>
                <a:gd name="T44" fmla="*/ 109 w 217"/>
                <a:gd name="T45" fmla="*/ 222 h 455"/>
                <a:gd name="T46" fmla="*/ 105 w 217"/>
                <a:gd name="T47" fmla="*/ 232 h 455"/>
                <a:gd name="T48" fmla="*/ 105 w 217"/>
                <a:gd name="T49" fmla="*/ 424 h 455"/>
                <a:gd name="T50" fmla="*/ 77 w 217"/>
                <a:gd name="T51" fmla="*/ 455 h 455"/>
                <a:gd name="T52" fmla="*/ 51 w 217"/>
                <a:gd name="T53" fmla="*/ 429 h 455"/>
                <a:gd name="T54" fmla="*/ 51 w 217"/>
                <a:gd name="T55" fmla="*/ 419 h 455"/>
                <a:gd name="T56" fmla="*/ 51 w 217"/>
                <a:gd name="T57" fmla="*/ 90 h 455"/>
                <a:gd name="T58" fmla="*/ 51 w 217"/>
                <a:gd name="T59" fmla="*/ 7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7" h="455">
                  <a:moveTo>
                    <a:pt x="51" y="75"/>
                  </a:moveTo>
                  <a:cubicBezTo>
                    <a:pt x="39" y="72"/>
                    <a:pt x="41" y="79"/>
                    <a:pt x="41" y="85"/>
                  </a:cubicBezTo>
                  <a:cubicBezTo>
                    <a:pt x="41" y="124"/>
                    <a:pt x="41" y="163"/>
                    <a:pt x="41" y="202"/>
                  </a:cubicBezTo>
                  <a:cubicBezTo>
                    <a:pt x="41" y="215"/>
                    <a:pt x="34" y="223"/>
                    <a:pt x="21" y="223"/>
                  </a:cubicBezTo>
                  <a:cubicBezTo>
                    <a:pt x="10" y="223"/>
                    <a:pt x="1" y="216"/>
                    <a:pt x="1" y="204"/>
                  </a:cubicBezTo>
                  <a:cubicBezTo>
                    <a:pt x="1" y="154"/>
                    <a:pt x="0" y="104"/>
                    <a:pt x="1" y="54"/>
                  </a:cubicBezTo>
                  <a:cubicBezTo>
                    <a:pt x="2" y="28"/>
                    <a:pt x="24" y="4"/>
                    <a:pt x="50" y="2"/>
                  </a:cubicBezTo>
                  <a:cubicBezTo>
                    <a:pt x="89" y="0"/>
                    <a:pt x="129" y="0"/>
                    <a:pt x="169" y="2"/>
                  </a:cubicBezTo>
                  <a:cubicBezTo>
                    <a:pt x="195" y="4"/>
                    <a:pt x="217" y="31"/>
                    <a:pt x="217" y="59"/>
                  </a:cubicBezTo>
                  <a:cubicBezTo>
                    <a:pt x="217" y="107"/>
                    <a:pt x="217" y="154"/>
                    <a:pt x="217" y="202"/>
                  </a:cubicBezTo>
                  <a:cubicBezTo>
                    <a:pt x="217" y="216"/>
                    <a:pt x="209" y="223"/>
                    <a:pt x="197" y="223"/>
                  </a:cubicBezTo>
                  <a:cubicBezTo>
                    <a:pt x="184" y="223"/>
                    <a:pt x="177" y="216"/>
                    <a:pt x="177" y="202"/>
                  </a:cubicBezTo>
                  <a:cubicBezTo>
                    <a:pt x="177" y="164"/>
                    <a:pt x="177" y="126"/>
                    <a:pt x="177" y="88"/>
                  </a:cubicBezTo>
                  <a:cubicBezTo>
                    <a:pt x="177" y="85"/>
                    <a:pt x="177" y="82"/>
                    <a:pt x="177" y="79"/>
                  </a:cubicBezTo>
                  <a:cubicBezTo>
                    <a:pt x="176" y="77"/>
                    <a:pt x="174" y="75"/>
                    <a:pt x="173" y="74"/>
                  </a:cubicBezTo>
                  <a:cubicBezTo>
                    <a:pt x="171" y="76"/>
                    <a:pt x="169" y="77"/>
                    <a:pt x="168" y="79"/>
                  </a:cubicBezTo>
                  <a:cubicBezTo>
                    <a:pt x="167" y="83"/>
                    <a:pt x="168" y="86"/>
                    <a:pt x="168" y="89"/>
                  </a:cubicBezTo>
                  <a:cubicBezTo>
                    <a:pt x="168" y="201"/>
                    <a:pt x="168" y="312"/>
                    <a:pt x="168" y="423"/>
                  </a:cubicBezTo>
                  <a:cubicBezTo>
                    <a:pt x="168" y="444"/>
                    <a:pt x="159" y="454"/>
                    <a:pt x="142" y="455"/>
                  </a:cubicBezTo>
                  <a:cubicBezTo>
                    <a:pt x="124" y="455"/>
                    <a:pt x="113" y="444"/>
                    <a:pt x="113" y="424"/>
                  </a:cubicBezTo>
                  <a:cubicBezTo>
                    <a:pt x="113" y="363"/>
                    <a:pt x="113" y="302"/>
                    <a:pt x="113" y="240"/>
                  </a:cubicBezTo>
                  <a:cubicBezTo>
                    <a:pt x="113" y="237"/>
                    <a:pt x="114" y="234"/>
                    <a:pt x="113" y="232"/>
                  </a:cubicBezTo>
                  <a:cubicBezTo>
                    <a:pt x="112" y="228"/>
                    <a:pt x="111" y="225"/>
                    <a:pt x="109" y="222"/>
                  </a:cubicBezTo>
                  <a:cubicBezTo>
                    <a:pt x="108" y="226"/>
                    <a:pt x="105" y="229"/>
                    <a:pt x="105" y="232"/>
                  </a:cubicBezTo>
                  <a:cubicBezTo>
                    <a:pt x="105" y="296"/>
                    <a:pt x="105" y="360"/>
                    <a:pt x="105" y="424"/>
                  </a:cubicBezTo>
                  <a:cubicBezTo>
                    <a:pt x="105" y="444"/>
                    <a:pt x="95" y="455"/>
                    <a:pt x="77" y="455"/>
                  </a:cubicBezTo>
                  <a:cubicBezTo>
                    <a:pt x="61" y="454"/>
                    <a:pt x="51" y="445"/>
                    <a:pt x="51" y="429"/>
                  </a:cubicBezTo>
                  <a:cubicBezTo>
                    <a:pt x="50" y="426"/>
                    <a:pt x="51" y="423"/>
                    <a:pt x="51" y="419"/>
                  </a:cubicBezTo>
                  <a:cubicBezTo>
                    <a:pt x="51" y="309"/>
                    <a:pt x="51" y="200"/>
                    <a:pt x="51" y="90"/>
                  </a:cubicBezTo>
                  <a:cubicBezTo>
                    <a:pt x="51" y="85"/>
                    <a:pt x="51" y="80"/>
                    <a:pt x="5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-1011238" y="2143125"/>
              <a:ext cx="298450" cy="303212"/>
            </a:xfrm>
            <a:custGeom>
              <a:avLst/>
              <a:gdLst>
                <a:gd name="T0" fmla="*/ 0 w 93"/>
                <a:gd name="T1" fmla="*/ 47 h 94"/>
                <a:gd name="T2" fmla="*/ 46 w 93"/>
                <a:gd name="T3" fmla="*/ 0 h 94"/>
                <a:gd name="T4" fmla="*/ 92 w 93"/>
                <a:gd name="T5" fmla="*/ 46 h 94"/>
                <a:gd name="T6" fmla="*/ 47 w 93"/>
                <a:gd name="T7" fmla="*/ 94 h 94"/>
                <a:gd name="T8" fmla="*/ 0 w 93"/>
                <a:gd name="T9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4">
                  <a:moveTo>
                    <a:pt x="0" y="47"/>
                  </a:moveTo>
                  <a:cubicBezTo>
                    <a:pt x="0" y="21"/>
                    <a:pt x="20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3" y="72"/>
                    <a:pt x="72" y="93"/>
                    <a:pt x="47" y="94"/>
                  </a:cubicBezTo>
                  <a:cubicBezTo>
                    <a:pt x="21" y="94"/>
                    <a:pt x="0" y="73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5" name="Group 53"/>
          <p:cNvGrpSpPr/>
          <p:nvPr/>
        </p:nvGrpSpPr>
        <p:grpSpPr>
          <a:xfrm>
            <a:off x="7669237" y="896046"/>
            <a:ext cx="341560" cy="372714"/>
            <a:chOff x="5637213" y="3975100"/>
            <a:chExt cx="1966912" cy="214630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5978525" y="4406900"/>
              <a:ext cx="311150" cy="306388"/>
            </a:xfrm>
            <a:custGeom>
              <a:avLst/>
              <a:gdLst>
                <a:gd name="T0" fmla="*/ 294 w 587"/>
                <a:gd name="T1" fmla="*/ 0 h 581"/>
                <a:gd name="T2" fmla="*/ 341 w 587"/>
                <a:gd name="T3" fmla="*/ 3 h 581"/>
                <a:gd name="T4" fmla="*/ 386 w 587"/>
                <a:gd name="T5" fmla="*/ 15 h 581"/>
                <a:gd name="T6" fmla="*/ 429 w 587"/>
                <a:gd name="T7" fmla="*/ 33 h 581"/>
                <a:gd name="T8" fmla="*/ 467 w 587"/>
                <a:gd name="T9" fmla="*/ 55 h 581"/>
                <a:gd name="T10" fmla="*/ 502 w 587"/>
                <a:gd name="T11" fmla="*/ 85 h 581"/>
                <a:gd name="T12" fmla="*/ 531 w 587"/>
                <a:gd name="T13" fmla="*/ 119 h 581"/>
                <a:gd name="T14" fmla="*/ 554 w 587"/>
                <a:gd name="T15" fmla="*/ 157 h 581"/>
                <a:gd name="T16" fmla="*/ 572 w 587"/>
                <a:gd name="T17" fmla="*/ 199 h 581"/>
                <a:gd name="T18" fmla="*/ 584 w 587"/>
                <a:gd name="T19" fmla="*/ 243 h 581"/>
                <a:gd name="T20" fmla="*/ 587 w 587"/>
                <a:gd name="T21" fmla="*/ 291 h 581"/>
                <a:gd name="T22" fmla="*/ 584 w 587"/>
                <a:gd name="T23" fmla="*/ 338 h 581"/>
                <a:gd name="T24" fmla="*/ 572 w 587"/>
                <a:gd name="T25" fmla="*/ 382 h 581"/>
                <a:gd name="T26" fmla="*/ 554 w 587"/>
                <a:gd name="T27" fmla="*/ 424 h 581"/>
                <a:gd name="T28" fmla="*/ 531 w 587"/>
                <a:gd name="T29" fmla="*/ 462 h 581"/>
                <a:gd name="T30" fmla="*/ 502 w 587"/>
                <a:gd name="T31" fmla="*/ 496 h 581"/>
                <a:gd name="T32" fmla="*/ 467 w 587"/>
                <a:gd name="T33" fmla="*/ 524 h 581"/>
                <a:gd name="T34" fmla="*/ 429 w 587"/>
                <a:gd name="T35" fmla="*/ 548 h 581"/>
                <a:gd name="T36" fmla="*/ 386 w 587"/>
                <a:gd name="T37" fmla="*/ 566 h 581"/>
                <a:gd name="T38" fmla="*/ 341 w 587"/>
                <a:gd name="T39" fmla="*/ 578 h 581"/>
                <a:gd name="T40" fmla="*/ 294 w 587"/>
                <a:gd name="T41" fmla="*/ 581 h 581"/>
                <a:gd name="T42" fmla="*/ 245 w 587"/>
                <a:gd name="T43" fmla="*/ 578 h 581"/>
                <a:gd name="T44" fmla="*/ 201 w 587"/>
                <a:gd name="T45" fmla="*/ 566 h 581"/>
                <a:gd name="T46" fmla="*/ 158 w 587"/>
                <a:gd name="T47" fmla="*/ 548 h 581"/>
                <a:gd name="T48" fmla="*/ 120 w 587"/>
                <a:gd name="T49" fmla="*/ 524 h 581"/>
                <a:gd name="T50" fmla="*/ 85 w 587"/>
                <a:gd name="T51" fmla="*/ 496 h 581"/>
                <a:gd name="T52" fmla="*/ 56 w 587"/>
                <a:gd name="T53" fmla="*/ 462 h 581"/>
                <a:gd name="T54" fmla="*/ 33 w 587"/>
                <a:gd name="T55" fmla="*/ 424 h 581"/>
                <a:gd name="T56" fmla="*/ 15 w 587"/>
                <a:gd name="T57" fmla="*/ 382 h 581"/>
                <a:gd name="T58" fmla="*/ 3 w 587"/>
                <a:gd name="T59" fmla="*/ 338 h 581"/>
                <a:gd name="T60" fmla="*/ 0 w 587"/>
                <a:gd name="T61" fmla="*/ 291 h 581"/>
                <a:gd name="T62" fmla="*/ 3 w 587"/>
                <a:gd name="T63" fmla="*/ 243 h 581"/>
                <a:gd name="T64" fmla="*/ 15 w 587"/>
                <a:gd name="T65" fmla="*/ 199 h 581"/>
                <a:gd name="T66" fmla="*/ 33 w 587"/>
                <a:gd name="T67" fmla="*/ 157 h 581"/>
                <a:gd name="T68" fmla="*/ 56 w 587"/>
                <a:gd name="T69" fmla="*/ 119 h 581"/>
                <a:gd name="T70" fmla="*/ 85 w 587"/>
                <a:gd name="T71" fmla="*/ 85 h 581"/>
                <a:gd name="T72" fmla="*/ 120 w 587"/>
                <a:gd name="T73" fmla="*/ 55 h 581"/>
                <a:gd name="T74" fmla="*/ 158 w 587"/>
                <a:gd name="T75" fmla="*/ 33 h 581"/>
                <a:gd name="T76" fmla="*/ 201 w 587"/>
                <a:gd name="T77" fmla="*/ 15 h 581"/>
                <a:gd name="T78" fmla="*/ 245 w 587"/>
                <a:gd name="T79" fmla="*/ 3 h 581"/>
                <a:gd name="T80" fmla="*/ 294 w 587"/>
                <a:gd name="T81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581">
                  <a:moveTo>
                    <a:pt x="294" y="0"/>
                  </a:moveTo>
                  <a:lnTo>
                    <a:pt x="341" y="3"/>
                  </a:lnTo>
                  <a:lnTo>
                    <a:pt x="386" y="15"/>
                  </a:lnTo>
                  <a:lnTo>
                    <a:pt x="429" y="33"/>
                  </a:lnTo>
                  <a:lnTo>
                    <a:pt x="467" y="55"/>
                  </a:lnTo>
                  <a:lnTo>
                    <a:pt x="502" y="85"/>
                  </a:lnTo>
                  <a:lnTo>
                    <a:pt x="531" y="119"/>
                  </a:lnTo>
                  <a:lnTo>
                    <a:pt x="554" y="157"/>
                  </a:lnTo>
                  <a:lnTo>
                    <a:pt x="572" y="199"/>
                  </a:lnTo>
                  <a:lnTo>
                    <a:pt x="584" y="243"/>
                  </a:lnTo>
                  <a:lnTo>
                    <a:pt x="587" y="291"/>
                  </a:lnTo>
                  <a:lnTo>
                    <a:pt x="584" y="338"/>
                  </a:lnTo>
                  <a:lnTo>
                    <a:pt x="572" y="382"/>
                  </a:lnTo>
                  <a:lnTo>
                    <a:pt x="554" y="424"/>
                  </a:lnTo>
                  <a:lnTo>
                    <a:pt x="531" y="462"/>
                  </a:lnTo>
                  <a:lnTo>
                    <a:pt x="502" y="496"/>
                  </a:lnTo>
                  <a:lnTo>
                    <a:pt x="467" y="524"/>
                  </a:lnTo>
                  <a:lnTo>
                    <a:pt x="429" y="548"/>
                  </a:lnTo>
                  <a:lnTo>
                    <a:pt x="386" y="566"/>
                  </a:lnTo>
                  <a:lnTo>
                    <a:pt x="341" y="578"/>
                  </a:lnTo>
                  <a:lnTo>
                    <a:pt x="294" y="581"/>
                  </a:lnTo>
                  <a:lnTo>
                    <a:pt x="245" y="578"/>
                  </a:lnTo>
                  <a:lnTo>
                    <a:pt x="201" y="566"/>
                  </a:lnTo>
                  <a:lnTo>
                    <a:pt x="158" y="548"/>
                  </a:lnTo>
                  <a:lnTo>
                    <a:pt x="120" y="524"/>
                  </a:lnTo>
                  <a:lnTo>
                    <a:pt x="85" y="496"/>
                  </a:lnTo>
                  <a:lnTo>
                    <a:pt x="56" y="462"/>
                  </a:lnTo>
                  <a:lnTo>
                    <a:pt x="33" y="424"/>
                  </a:lnTo>
                  <a:lnTo>
                    <a:pt x="15" y="382"/>
                  </a:lnTo>
                  <a:lnTo>
                    <a:pt x="3" y="338"/>
                  </a:lnTo>
                  <a:lnTo>
                    <a:pt x="0" y="291"/>
                  </a:lnTo>
                  <a:lnTo>
                    <a:pt x="3" y="243"/>
                  </a:lnTo>
                  <a:lnTo>
                    <a:pt x="15" y="199"/>
                  </a:lnTo>
                  <a:lnTo>
                    <a:pt x="33" y="157"/>
                  </a:lnTo>
                  <a:lnTo>
                    <a:pt x="56" y="119"/>
                  </a:lnTo>
                  <a:lnTo>
                    <a:pt x="85" y="85"/>
                  </a:lnTo>
                  <a:lnTo>
                    <a:pt x="120" y="55"/>
                  </a:lnTo>
                  <a:lnTo>
                    <a:pt x="158" y="33"/>
                  </a:lnTo>
                  <a:lnTo>
                    <a:pt x="201" y="15"/>
                  </a:lnTo>
                  <a:lnTo>
                    <a:pt x="245" y="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637213" y="4724400"/>
              <a:ext cx="1046162" cy="1044575"/>
            </a:xfrm>
            <a:custGeom>
              <a:avLst/>
              <a:gdLst>
                <a:gd name="T0" fmla="*/ 1204 w 1977"/>
                <a:gd name="T1" fmla="*/ 7 h 1975"/>
                <a:gd name="T2" fmla="*/ 1251 w 1977"/>
                <a:gd name="T3" fmla="*/ 19 h 1975"/>
                <a:gd name="T4" fmla="*/ 1455 w 1977"/>
                <a:gd name="T5" fmla="*/ 90 h 1975"/>
                <a:gd name="T6" fmla="*/ 1833 w 1977"/>
                <a:gd name="T7" fmla="*/ 242 h 1975"/>
                <a:gd name="T8" fmla="*/ 1824 w 1977"/>
                <a:gd name="T9" fmla="*/ 275 h 1975"/>
                <a:gd name="T10" fmla="*/ 1817 w 1977"/>
                <a:gd name="T11" fmla="*/ 370 h 1975"/>
                <a:gd name="T12" fmla="*/ 1838 w 1977"/>
                <a:gd name="T13" fmla="*/ 462 h 1975"/>
                <a:gd name="T14" fmla="*/ 1879 w 1977"/>
                <a:gd name="T15" fmla="*/ 543 h 1975"/>
                <a:gd name="T16" fmla="*/ 1940 w 1977"/>
                <a:gd name="T17" fmla="*/ 611 h 1975"/>
                <a:gd name="T18" fmla="*/ 1963 w 1977"/>
                <a:gd name="T19" fmla="*/ 634 h 1975"/>
                <a:gd name="T20" fmla="*/ 1798 w 1977"/>
                <a:gd name="T21" fmla="*/ 558 h 1975"/>
                <a:gd name="T22" fmla="*/ 1493 w 1977"/>
                <a:gd name="T23" fmla="*/ 430 h 1975"/>
                <a:gd name="T24" fmla="*/ 1560 w 1977"/>
                <a:gd name="T25" fmla="*/ 599 h 1975"/>
                <a:gd name="T26" fmla="*/ 1611 w 1977"/>
                <a:gd name="T27" fmla="*/ 715 h 1975"/>
                <a:gd name="T28" fmla="*/ 1713 w 1977"/>
                <a:gd name="T29" fmla="*/ 904 h 1975"/>
                <a:gd name="T30" fmla="*/ 1405 w 1977"/>
                <a:gd name="T31" fmla="*/ 805 h 1975"/>
                <a:gd name="T32" fmla="*/ 1333 w 1977"/>
                <a:gd name="T33" fmla="*/ 808 h 1975"/>
                <a:gd name="T34" fmla="*/ 1269 w 1977"/>
                <a:gd name="T35" fmla="*/ 834 h 1975"/>
                <a:gd name="T36" fmla="*/ 1216 w 1977"/>
                <a:gd name="T37" fmla="*/ 881 h 1975"/>
                <a:gd name="T38" fmla="*/ 1182 w 1977"/>
                <a:gd name="T39" fmla="*/ 946 h 1975"/>
                <a:gd name="T40" fmla="*/ 1170 w 1977"/>
                <a:gd name="T41" fmla="*/ 1013 h 1975"/>
                <a:gd name="T42" fmla="*/ 1177 w 1977"/>
                <a:gd name="T43" fmla="*/ 1076 h 1975"/>
                <a:gd name="T44" fmla="*/ 1201 w 1977"/>
                <a:gd name="T45" fmla="*/ 1136 h 1975"/>
                <a:gd name="T46" fmla="*/ 1245 w 1977"/>
                <a:gd name="T47" fmla="*/ 1188 h 1975"/>
                <a:gd name="T48" fmla="*/ 1151 w 1977"/>
                <a:gd name="T49" fmla="*/ 1541 h 1975"/>
                <a:gd name="T50" fmla="*/ 1008 w 1977"/>
                <a:gd name="T51" fmla="*/ 1903 h 1975"/>
                <a:gd name="T52" fmla="*/ 968 w 1977"/>
                <a:gd name="T53" fmla="*/ 1946 h 1975"/>
                <a:gd name="T54" fmla="*/ 917 w 1977"/>
                <a:gd name="T55" fmla="*/ 1970 h 1975"/>
                <a:gd name="T56" fmla="*/ 862 w 1977"/>
                <a:gd name="T57" fmla="*/ 1975 h 1975"/>
                <a:gd name="T58" fmla="*/ 809 w 1977"/>
                <a:gd name="T59" fmla="*/ 1965 h 1975"/>
                <a:gd name="T60" fmla="*/ 763 w 1977"/>
                <a:gd name="T61" fmla="*/ 1941 h 1975"/>
                <a:gd name="T62" fmla="*/ 730 w 1977"/>
                <a:gd name="T63" fmla="*/ 1903 h 1975"/>
                <a:gd name="T64" fmla="*/ 716 w 1977"/>
                <a:gd name="T65" fmla="*/ 1853 h 1975"/>
                <a:gd name="T66" fmla="*/ 727 w 1977"/>
                <a:gd name="T67" fmla="*/ 1792 h 1975"/>
                <a:gd name="T68" fmla="*/ 899 w 1977"/>
                <a:gd name="T69" fmla="*/ 1346 h 1975"/>
                <a:gd name="T70" fmla="*/ 1060 w 1977"/>
                <a:gd name="T71" fmla="*/ 896 h 1975"/>
                <a:gd name="T72" fmla="*/ 1026 w 1977"/>
                <a:gd name="T73" fmla="*/ 853 h 1975"/>
                <a:gd name="T74" fmla="*/ 1003 w 1977"/>
                <a:gd name="T75" fmla="*/ 818 h 1975"/>
                <a:gd name="T76" fmla="*/ 991 w 1977"/>
                <a:gd name="T77" fmla="*/ 796 h 1975"/>
                <a:gd name="T78" fmla="*/ 987 w 1977"/>
                <a:gd name="T79" fmla="*/ 791 h 1975"/>
                <a:gd name="T80" fmla="*/ 976 w 1977"/>
                <a:gd name="T81" fmla="*/ 765 h 1975"/>
                <a:gd name="T82" fmla="*/ 954 w 1977"/>
                <a:gd name="T83" fmla="*/ 715 h 1975"/>
                <a:gd name="T84" fmla="*/ 927 w 1977"/>
                <a:gd name="T85" fmla="*/ 639 h 1975"/>
                <a:gd name="T86" fmla="*/ 895 w 1977"/>
                <a:gd name="T87" fmla="*/ 540 h 1975"/>
                <a:gd name="T88" fmla="*/ 758 w 1977"/>
                <a:gd name="T89" fmla="*/ 666 h 1975"/>
                <a:gd name="T90" fmla="*/ 709 w 1977"/>
                <a:gd name="T91" fmla="*/ 688 h 1975"/>
                <a:gd name="T92" fmla="*/ 657 w 1977"/>
                <a:gd name="T93" fmla="*/ 694 h 1975"/>
                <a:gd name="T94" fmla="*/ 106 w 1977"/>
                <a:gd name="T95" fmla="*/ 515 h 1975"/>
                <a:gd name="T96" fmla="*/ 54 w 1977"/>
                <a:gd name="T97" fmla="*/ 487 h 1975"/>
                <a:gd name="T98" fmla="*/ 20 w 1977"/>
                <a:gd name="T99" fmla="*/ 446 h 1975"/>
                <a:gd name="T100" fmla="*/ 2 w 1977"/>
                <a:gd name="T101" fmla="*/ 398 h 1975"/>
                <a:gd name="T102" fmla="*/ 0 w 1977"/>
                <a:gd name="T103" fmla="*/ 372 h 1975"/>
                <a:gd name="T104" fmla="*/ 6 w 1977"/>
                <a:gd name="T105" fmla="*/ 322 h 1975"/>
                <a:gd name="T106" fmla="*/ 27 w 1977"/>
                <a:gd name="T107" fmla="*/ 277 h 1975"/>
                <a:gd name="T108" fmla="*/ 60 w 1977"/>
                <a:gd name="T109" fmla="*/ 241 h 1975"/>
                <a:gd name="T110" fmla="*/ 103 w 1977"/>
                <a:gd name="T111" fmla="*/ 218 h 1975"/>
                <a:gd name="T112" fmla="*/ 157 w 1977"/>
                <a:gd name="T113" fmla="*/ 216 h 1975"/>
                <a:gd name="T114" fmla="*/ 632 w 1977"/>
                <a:gd name="T115" fmla="*/ 369 h 1975"/>
                <a:gd name="T116" fmla="*/ 919 w 1977"/>
                <a:gd name="T117" fmla="*/ 95 h 1975"/>
                <a:gd name="T118" fmla="*/ 992 w 1977"/>
                <a:gd name="T119" fmla="*/ 40 h 1975"/>
                <a:gd name="T120" fmla="*/ 1076 w 1977"/>
                <a:gd name="T121" fmla="*/ 8 h 1975"/>
                <a:gd name="T122" fmla="*/ 1163 w 1977"/>
                <a:gd name="T123" fmla="*/ 0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7" h="1975">
                  <a:moveTo>
                    <a:pt x="1163" y="0"/>
                  </a:moveTo>
                  <a:lnTo>
                    <a:pt x="1204" y="7"/>
                  </a:lnTo>
                  <a:lnTo>
                    <a:pt x="1242" y="18"/>
                  </a:lnTo>
                  <a:lnTo>
                    <a:pt x="1251" y="19"/>
                  </a:lnTo>
                  <a:lnTo>
                    <a:pt x="1263" y="23"/>
                  </a:lnTo>
                  <a:lnTo>
                    <a:pt x="1455" y="90"/>
                  </a:lnTo>
                  <a:lnTo>
                    <a:pt x="1644" y="164"/>
                  </a:lnTo>
                  <a:lnTo>
                    <a:pt x="1833" y="242"/>
                  </a:lnTo>
                  <a:lnTo>
                    <a:pt x="1827" y="259"/>
                  </a:lnTo>
                  <a:lnTo>
                    <a:pt x="1824" y="275"/>
                  </a:lnTo>
                  <a:lnTo>
                    <a:pt x="1817" y="324"/>
                  </a:lnTo>
                  <a:lnTo>
                    <a:pt x="1817" y="370"/>
                  </a:lnTo>
                  <a:lnTo>
                    <a:pt x="1825" y="417"/>
                  </a:lnTo>
                  <a:lnTo>
                    <a:pt x="1838" y="462"/>
                  </a:lnTo>
                  <a:lnTo>
                    <a:pt x="1856" y="503"/>
                  </a:lnTo>
                  <a:lnTo>
                    <a:pt x="1879" y="543"/>
                  </a:lnTo>
                  <a:lnTo>
                    <a:pt x="1907" y="578"/>
                  </a:lnTo>
                  <a:lnTo>
                    <a:pt x="1940" y="611"/>
                  </a:lnTo>
                  <a:lnTo>
                    <a:pt x="1977" y="639"/>
                  </a:lnTo>
                  <a:lnTo>
                    <a:pt x="1963" y="634"/>
                  </a:lnTo>
                  <a:lnTo>
                    <a:pt x="1949" y="629"/>
                  </a:lnTo>
                  <a:lnTo>
                    <a:pt x="1798" y="558"/>
                  </a:lnTo>
                  <a:lnTo>
                    <a:pt x="1647" y="492"/>
                  </a:lnTo>
                  <a:lnTo>
                    <a:pt x="1493" y="430"/>
                  </a:lnTo>
                  <a:lnTo>
                    <a:pt x="1548" y="582"/>
                  </a:lnTo>
                  <a:lnTo>
                    <a:pt x="1560" y="599"/>
                  </a:lnTo>
                  <a:lnTo>
                    <a:pt x="1569" y="618"/>
                  </a:lnTo>
                  <a:lnTo>
                    <a:pt x="1611" y="715"/>
                  </a:lnTo>
                  <a:lnTo>
                    <a:pt x="1660" y="810"/>
                  </a:lnTo>
                  <a:lnTo>
                    <a:pt x="1713" y="904"/>
                  </a:lnTo>
                  <a:lnTo>
                    <a:pt x="1443" y="814"/>
                  </a:lnTo>
                  <a:lnTo>
                    <a:pt x="1405" y="805"/>
                  </a:lnTo>
                  <a:lnTo>
                    <a:pt x="1368" y="803"/>
                  </a:lnTo>
                  <a:lnTo>
                    <a:pt x="1333" y="808"/>
                  </a:lnTo>
                  <a:lnTo>
                    <a:pt x="1300" y="818"/>
                  </a:lnTo>
                  <a:lnTo>
                    <a:pt x="1269" y="834"/>
                  </a:lnTo>
                  <a:lnTo>
                    <a:pt x="1241" y="855"/>
                  </a:lnTo>
                  <a:lnTo>
                    <a:pt x="1216" y="881"/>
                  </a:lnTo>
                  <a:lnTo>
                    <a:pt x="1197" y="912"/>
                  </a:lnTo>
                  <a:lnTo>
                    <a:pt x="1182" y="946"/>
                  </a:lnTo>
                  <a:lnTo>
                    <a:pt x="1173" y="983"/>
                  </a:lnTo>
                  <a:lnTo>
                    <a:pt x="1170" y="1013"/>
                  </a:lnTo>
                  <a:lnTo>
                    <a:pt x="1170" y="1045"/>
                  </a:lnTo>
                  <a:lnTo>
                    <a:pt x="1177" y="1076"/>
                  </a:lnTo>
                  <a:lnTo>
                    <a:pt x="1186" y="1107"/>
                  </a:lnTo>
                  <a:lnTo>
                    <a:pt x="1201" y="1136"/>
                  </a:lnTo>
                  <a:lnTo>
                    <a:pt x="1220" y="1162"/>
                  </a:lnTo>
                  <a:lnTo>
                    <a:pt x="1245" y="1188"/>
                  </a:lnTo>
                  <a:lnTo>
                    <a:pt x="1275" y="1208"/>
                  </a:lnTo>
                  <a:lnTo>
                    <a:pt x="1151" y="1541"/>
                  </a:lnTo>
                  <a:lnTo>
                    <a:pt x="1023" y="1873"/>
                  </a:lnTo>
                  <a:lnTo>
                    <a:pt x="1008" y="1903"/>
                  </a:lnTo>
                  <a:lnTo>
                    <a:pt x="990" y="1927"/>
                  </a:lnTo>
                  <a:lnTo>
                    <a:pt x="968" y="1946"/>
                  </a:lnTo>
                  <a:lnTo>
                    <a:pt x="944" y="1960"/>
                  </a:lnTo>
                  <a:lnTo>
                    <a:pt x="917" y="1970"/>
                  </a:lnTo>
                  <a:lnTo>
                    <a:pt x="890" y="1975"/>
                  </a:lnTo>
                  <a:lnTo>
                    <a:pt x="862" y="1975"/>
                  </a:lnTo>
                  <a:lnTo>
                    <a:pt x="835" y="1972"/>
                  </a:lnTo>
                  <a:lnTo>
                    <a:pt x="809" y="1965"/>
                  </a:lnTo>
                  <a:lnTo>
                    <a:pt x="785" y="1954"/>
                  </a:lnTo>
                  <a:lnTo>
                    <a:pt x="763" y="1941"/>
                  </a:lnTo>
                  <a:lnTo>
                    <a:pt x="745" y="1923"/>
                  </a:lnTo>
                  <a:lnTo>
                    <a:pt x="730" y="1903"/>
                  </a:lnTo>
                  <a:lnTo>
                    <a:pt x="721" y="1878"/>
                  </a:lnTo>
                  <a:lnTo>
                    <a:pt x="716" y="1853"/>
                  </a:lnTo>
                  <a:lnTo>
                    <a:pt x="718" y="1824"/>
                  </a:lnTo>
                  <a:lnTo>
                    <a:pt x="727" y="1792"/>
                  </a:lnTo>
                  <a:lnTo>
                    <a:pt x="813" y="1569"/>
                  </a:lnTo>
                  <a:lnTo>
                    <a:pt x="899" y="1346"/>
                  </a:lnTo>
                  <a:lnTo>
                    <a:pt x="981" y="1122"/>
                  </a:lnTo>
                  <a:lnTo>
                    <a:pt x="1060" y="896"/>
                  </a:lnTo>
                  <a:lnTo>
                    <a:pt x="1042" y="874"/>
                  </a:lnTo>
                  <a:lnTo>
                    <a:pt x="1026" y="853"/>
                  </a:lnTo>
                  <a:lnTo>
                    <a:pt x="1013" y="834"/>
                  </a:lnTo>
                  <a:lnTo>
                    <a:pt x="1003" y="818"/>
                  </a:lnTo>
                  <a:lnTo>
                    <a:pt x="995" y="805"/>
                  </a:lnTo>
                  <a:lnTo>
                    <a:pt x="991" y="796"/>
                  </a:lnTo>
                  <a:lnTo>
                    <a:pt x="988" y="794"/>
                  </a:lnTo>
                  <a:lnTo>
                    <a:pt x="987" y="791"/>
                  </a:lnTo>
                  <a:lnTo>
                    <a:pt x="983" y="781"/>
                  </a:lnTo>
                  <a:lnTo>
                    <a:pt x="976" y="765"/>
                  </a:lnTo>
                  <a:lnTo>
                    <a:pt x="965" y="743"/>
                  </a:lnTo>
                  <a:lnTo>
                    <a:pt x="954" y="715"/>
                  </a:lnTo>
                  <a:lnTo>
                    <a:pt x="941" y="680"/>
                  </a:lnTo>
                  <a:lnTo>
                    <a:pt x="927" y="639"/>
                  </a:lnTo>
                  <a:lnTo>
                    <a:pt x="910" y="593"/>
                  </a:lnTo>
                  <a:lnTo>
                    <a:pt x="895" y="540"/>
                  </a:lnTo>
                  <a:lnTo>
                    <a:pt x="778" y="649"/>
                  </a:lnTo>
                  <a:lnTo>
                    <a:pt x="758" y="666"/>
                  </a:lnTo>
                  <a:lnTo>
                    <a:pt x="735" y="678"/>
                  </a:lnTo>
                  <a:lnTo>
                    <a:pt x="709" y="688"/>
                  </a:lnTo>
                  <a:lnTo>
                    <a:pt x="684" y="694"/>
                  </a:lnTo>
                  <a:lnTo>
                    <a:pt x="657" y="694"/>
                  </a:lnTo>
                  <a:lnTo>
                    <a:pt x="630" y="687"/>
                  </a:lnTo>
                  <a:lnTo>
                    <a:pt x="106" y="515"/>
                  </a:lnTo>
                  <a:lnTo>
                    <a:pt x="78" y="502"/>
                  </a:lnTo>
                  <a:lnTo>
                    <a:pt x="54" y="487"/>
                  </a:lnTo>
                  <a:lnTo>
                    <a:pt x="34" y="468"/>
                  </a:lnTo>
                  <a:lnTo>
                    <a:pt x="20" y="446"/>
                  </a:lnTo>
                  <a:lnTo>
                    <a:pt x="9" y="422"/>
                  </a:lnTo>
                  <a:lnTo>
                    <a:pt x="2" y="398"/>
                  </a:lnTo>
                  <a:lnTo>
                    <a:pt x="0" y="373"/>
                  </a:lnTo>
                  <a:lnTo>
                    <a:pt x="0" y="372"/>
                  </a:lnTo>
                  <a:lnTo>
                    <a:pt x="1" y="348"/>
                  </a:lnTo>
                  <a:lnTo>
                    <a:pt x="6" y="322"/>
                  </a:lnTo>
                  <a:lnTo>
                    <a:pt x="15" y="299"/>
                  </a:lnTo>
                  <a:lnTo>
                    <a:pt x="27" y="277"/>
                  </a:lnTo>
                  <a:lnTo>
                    <a:pt x="42" y="258"/>
                  </a:lnTo>
                  <a:lnTo>
                    <a:pt x="60" y="241"/>
                  </a:lnTo>
                  <a:lnTo>
                    <a:pt x="80" y="227"/>
                  </a:lnTo>
                  <a:lnTo>
                    <a:pt x="103" y="218"/>
                  </a:lnTo>
                  <a:lnTo>
                    <a:pt x="129" y="215"/>
                  </a:lnTo>
                  <a:lnTo>
                    <a:pt x="157" y="216"/>
                  </a:lnTo>
                  <a:lnTo>
                    <a:pt x="188" y="222"/>
                  </a:lnTo>
                  <a:lnTo>
                    <a:pt x="632" y="369"/>
                  </a:lnTo>
                  <a:lnTo>
                    <a:pt x="890" y="130"/>
                  </a:lnTo>
                  <a:lnTo>
                    <a:pt x="919" y="95"/>
                  </a:lnTo>
                  <a:lnTo>
                    <a:pt x="954" y="65"/>
                  </a:lnTo>
                  <a:lnTo>
                    <a:pt x="992" y="40"/>
                  </a:lnTo>
                  <a:lnTo>
                    <a:pt x="1033" y="21"/>
                  </a:lnTo>
                  <a:lnTo>
                    <a:pt x="1076" y="8"/>
                  </a:lnTo>
                  <a:lnTo>
                    <a:pt x="1118" y="0"/>
                  </a:lnTo>
                  <a:lnTo>
                    <a:pt x="1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6634163" y="4757738"/>
              <a:ext cx="311150" cy="307975"/>
            </a:xfrm>
            <a:custGeom>
              <a:avLst/>
              <a:gdLst>
                <a:gd name="T0" fmla="*/ 295 w 588"/>
                <a:gd name="T1" fmla="*/ 0 h 581"/>
                <a:gd name="T2" fmla="*/ 342 w 588"/>
                <a:gd name="T3" fmla="*/ 4 h 581"/>
                <a:gd name="T4" fmla="*/ 387 w 588"/>
                <a:gd name="T5" fmla="*/ 15 h 581"/>
                <a:gd name="T6" fmla="*/ 429 w 588"/>
                <a:gd name="T7" fmla="*/ 33 h 581"/>
                <a:gd name="T8" fmla="*/ 468 w 588"/>
                <a:gd name="T9" fmla="*/ 55 h 581"/>
                <a:gd name="T10" fmla="*/ 502 w 588"/>
                <a:gd name="T11" fmla="*/ 85 h 581"/>
                <a:gd name="T12" fmla="*/ 532 w 588"/>
                <a:gd name="T13" fmla="*/ 119 h 581"/>
                <a:gd name="T14" fmla="*/ 555 w 588"/>
                <a:gd name="T15" fmla="*/ 157 h 581"/>
                <a:gd name="T16" fmla="*/ 573 w 588"/>
                <a:gd name="T17" fmla="*/ 199 h 581"/>
                <a:gd name="T18" fmla="*/ 584 w 588"/>
                <a:gd name="T19" fmla="*/ 243 h 581"/>
                <a:gd name="T20" fmla="*/ 588 w 588"/>
                <a:gd name="T21" fmla="*/ 291 h 581"/>
                <a:gd name="T22" fmla="*/ 584 w 588"/>
                <a:gd name="T23" fmla="*/ 338 h 581"/>
                <a:gd name="T24" fmla="*/ 573 w 588"/>
                <a:gd name="T25" fmla="*/ 382 h 581"/>
                <a:gd name="T26" fmla="*/ 555 w 588"/>
                <a:gd name="T27" fmla="*/ 424 h 581"/>
                <a:gd name="T28" fmla="*/ 532 w 588"/>
                <a:gd name="T29" fmla="*/ 462 h 581"/>
                <a:gd name="T30" fmla="*/ 502 w 588"/>
                <a:gd name="T31" fmla="*/ 496 h 581"/>
                <a:gd name="T32" fmla="*/ 468 w 588"/>
                <a:gd name="T33" fmla="*/ 526 h 581"/>
                <a:gd name="T34" fmla="*/ 429 w 588"/>
                <a:gd name="T35" fmla="*/ 548 h 581"/>
                <a:gd name="T36" fmla="*/ 387 w 588"/>
                <a:gd name="T37" fmla="*/ 566 h 581"/>
                <a:gd name="T38" fmla="*/ 342 w 588"/>
                <a:gd name="T39" fmla="*/ 578 h 581"/>
                <a:gd name="T40" fmla="*/ 295 w 588"/>
                <a:gd name="T41" fmla="*/ 581 h 581"/>
                <a:gd name="T42" fmla="*/ 247 w 588"/>
                <a:gd name="T43" fmla="*/ 578 h 581"/>
                <a:gd name="T44" fmla="*/ 201 w 588"/>
                <a:gd name="T45" fmla="*/ 566 h 581"/>
                <a:gd name="T46" fmla="*/ 159 w 588"/>
                <a:gd name="T47" fmla="*/ 548 h 581"/>
                <a:gd name="T48" fmla="*/ 120 w 588"/>
                <a:gd name="T49" fmla="*/ 526 h 581"/>
                <a:gd name="T50" fmla="*/ 87 w 588"/>
                <a:gd name="T51" fmla="*/ 496 h 581"/>
                <a:gd name="T52" fmla="*/ 58 w 588"/>
                <a:gd name="T53" fmla="*/ 462 h 581"/>
                <a:gd name="T54" fmla="*/ 33 w 588"/>
                <a:gd name="T55" fmla="*/ 424 h 581"/>
                <a:gd name="T56" fmla="*/ 15 w 588"/>
                <a:gd name="T57" fmla="*/ 382 h 581"/>
                <a:gd name="T58" fmla="*/ 4 w 588"/>
                <a:gd name="T59" fmla="*/ 338 h 581"/>
                <a:gd name="T60" fmla="*/ 0 w 588"/>
                <a:gd name="T61" fmla="*/ 291 h 581"/>
                <a:gd name="T62" fmla="*/ 4 w 588"/>
                <a:gd name="T63" fmla="*/ 243 h 581"/>
                <a:gd name="T64" fmla="*/ 15 w 588"/>
                <a:gd name="T65" fmla="*/ 199 h 581"/>
                <a:gd name="T66" fmla="*/ 33 w 588"/>
                <a:gd name="T67" fmla="*/ 157 h 581"/>
                <a:gd name="T68" fmla="*/ 58 w 588"/>
                <a:gd name="T69" fmla="*/ 119 h 581"/>
                <a:gd name="T70" fmla="*/ 87 w 588"/>
                <a:gd name="T71" fmla="*/ 85 h 581"/>
                <a:gd name="T72" fmla="*/ 120 w 588"/>
                <a:gd name="T73" fmla="*/ 55 h 581"/>
                <a:gd name="T74" fmla="*/ 159 w 588"/>
                <a:gd name="T75" fmla="*/ 33 h 581"/>
                <a:gd name="T76" fmla="*/ 201 w 588"/>
                <a:gd name="T77" fmla="*/ 15 h 581"/>
                <a:gd name="T78" fmla="*/ 247 w 588"/>
                <a:gd name="T79" fmla="*/ 4 h 581"/>
                <a:gd name="T80" fmla="*/ 295 w 588"/>
                <a:gd name="T81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8" h="581">
                  <a:moveTo>
                    <a:pt x="295" y="0"/>
                  </a:moveTo>
                  <a:lnTo>
                    <a:pt x="342" y="4"/>
                  </a:lnTo>
                  <a:lnTo>
                    <a:pt x="387" y="15"/>
                  </a:lnTo>
                  <a:lnTo>
                    <a:pt x="429" y="33"/>
                  </a:lnTo>
                  <a:lnTo>
                    <a:pt x="468" y="55"/>
                  </a:lnTo>
                  <a:lnTo>
                    <a:pt x="502" y="85"/>
                  </a:lnTo>
                  <a:lnTo>
                    <a:pt x="532" y="119"/>
                  </a:lnTo>
                  <a:lnTo>
                    <a:pt x="555" y="157"/>
                  </a:lnTo>
                  <a:lnTo>
                    <a:pt x="573" y="199"/>
                  </a:lnTo>
                  <a:lnTo>
                    <a:pt x="584" y="243"/>
                  </a:lnTo>
                  <a:lnTo>
                    <a:pt x="588" y="291"/>
                  </a:lnTo>
                  <a:lnTo>
                    <a:pt x="584" y="338"/>
                  </a:lnTo>
                  <a:lnTo>
                    <a:pt x="573" y="382"/>
                  </a:lnTo>
                  <a:lnTo>
                    <a:pt x="555" y="424"/>
                  </a:lnTo>
                  <a:lnTo>
                    <a:pt x="532" y="462"/>
                  </a:lnTo>
                  <a:lnTo>
                    <a:pt x="502" y="496"/>
                  </a:lnTo>
                  <a:lnTo>
                    <a:pt x="468" y="526"/>
                  </a:lnTo>
                  <a:lnTo>
                    <a:pt x="429" y="548"/>
                  </a:lnTo>
                  <a:lnTo>
                    <a:pt x="387" y="566"/>
                  </a:lnTo>
                  <a:lnTo>
                    <a:pt x="342" y="578"/>
                  </a:lnTo>
                  <a:lnTo>
                    <a:pt x="295" y="581"/>
                  </a:lnTo>
                  <a:lnTo>
                    <a:pt x="247" y="578"/>
                  </a:lnTo>
                  <a:lnTo>
                    <a:pt x="201" y="566"/>
                  </a:lnTo>
                  <a:lnTo>
                    <a:pt x="159" y="548"/>
                  </a:lnTo>
                  <a:lnTo>
                    <a:pt x="120" y="526"/>
                  </a:lnTo>
                  <a:lnTo>
                    <a:pt x="87" y="496"/>
                  </a:lnTo>
                  <a:lnTo>
                    <a:pt x="58" y="462"/>
                  </a:lnTo>
                  <a:lnTo>
                    <a:pt x="33" y="424"/>
                  </a:lnTo>
                  <a:lnTo>
                    <a:pt x="15" y="382"/>
                  </a:lnTo>
                  <a:lnTo>
                    <a:pt x="4" y="338"/>
                  </a:lnTo>
                  <a:lnTo>
                    <a:pt x="0" y="291"/>
                  </a:lnTo>
                  <a:lnTo>
                    <a:pt x="4" y="243"/>
                  </a:lnTo>
                  <a:lnTo>
                    <a:pt x="15" y="199"/>
                  </a:lnTo>
                  <a:lnTo>
                    <a:pt x="33" y="157"/>
                  </a:lnTo>
                  <a:lnTo>
                    <a:pt x="58" y="119"/>
                  </a:lnTo>
                  <a:lnTo>
                    <a:pt x="87" y="85"/>
                  </a:lnTo>
                  <a:lnTo>
                    <a:pt x="120" y="55"/>
                  </a:lnTo>
                  <a:lnTo>
                    <a:pt x="159" y="33"/>
                  </a:lnTo>
                  <a:lnTo>
                    <a:pt x="201" y="15"/>
                  </a:lnTo>
                  <a:lnTo>
                    <a:pt x="247" y="4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6291263" y="5075238"/>
              <a:ext cx="1217612" cy="1046163"/>
            </a:xfrm>
            <a:custGeom>
              <a:avLst/>
              <a:gdLst>
                <a:gd name="T0" fmla="*/ 1243 w 2301"/>
                <a:gd name="T1" fmla="*/ 18 h 1976"/>
                <a:gd name="T2" fmla="*/ 1690 w 2301"/>
                <a:gd name="T3" fmla="*/ 180 h 1976"/>
                <a:gd name="T4" fmla="*/ 2130 w 2301"/>
                <a:gd name="T5" fmla="*/ 382 h 1976"/>
                <a:gd name="T6" fmla="*/ 2176 w 2301"/>
                <a:gd name="T7" fmla="*/ 444 h 1976"/>
                <a:gd name="T8" fmla="*/ 2178 w 2301"/>
                <a:gd name="T9" fmla="*/ 516 h 1976"/>
                <a:gd name="T10" fmla="*/ 2144 w 2301"/>
                <a:gd name="T11" fmla="*/ 583 h 1976"/>
                <a:gd name="T12" fmla="*/ 2085 w 2301"/>
                <a:gd name="T13" fmla="*/ 630 h 1976"/>
                <a:gd name="T14" fmla="*/ 2007 w 2301"/>
                <a:gd name="T15" fmla="*/ 644 h 1976"/>
                <a:gd name="T16" fmla="*/ 1798 w 2301"/>
                <a:gd name="T17" fmla="*/ 558 h 1976"/>
                <a:gd name="T18" fmla="*/ 1549 w 2301"/>
                <a:gd name="T19" fmla="*/ 582 h 1976"/>
                <a:gd name="T20" fmla="*/ 1613 w 2301"/>
                <a:gd name="T21" fmla="*/ 718 h 1976"/>
                <a:gd name="T22" fmla="*/ 1774 w 2301"/>
                <a:gd name="T23" fmla="*/ 1003 h 1976"/>
                <a:gd name="T24" fmla="*/ 1965 w 2301"/>
                <a:gd name="T25" fmla="*/ 991 h 1976"/>
                <a:gd name="T26" fmla="*/ 2088 w 2301"/>
                <a:gd name="T27" fmla="*/ 909 h 1976"/>
                <a:gd name="T28" fmla="*/ 2172 w 2301"/>
                <a:gd name="T29" fmla="*/ 909 h 1976"/>
                <a:gd name="T30" fmla="*/ 2245 w 2301"/>
                <a:gd name="T31" fmla="*/ 947 h 1976"/>
                <a:gd name="T32" fmla="*/ 2292 w 2301"/>
                <a:gd name="T33" fmla="*/ 1009 h 1976"/>
                <a:gd name="T34" fmla="*/ 2298 w 2301"/>
                <a:gd name="T35" fmla="*/ 1083 h 1976"/>
                <a:gd name="T36" fmla="*/ 2248 w 2301"/>
                <a:gd name="T37" fmla="*/ 1154 h 1976"/>
                <a:gd name="T38" fmla="*/ 2066 w 2301"/>
                <a:gd name="T39" fmla="*/ 1301 h 1976"/>
                <a:gd name="T40" fmla="*/ 1873 w 2301"/>
                <a:gd name="T41" fmla="*/ 1434 h 1976"/>
                <a:gd name="T42" fmla="*/ 1773 w 2301"/>
                <a:gd name="T43" fmla="*/ 1451 h 1976"/>
                <a:gd name="T44" fmla="*/ 1686 w 2301"/>
                <a:gd name="T45" fmla="*/ 1406 h 1976"/>
                <a:gd name="T46" fmla="*/ 1523 w 2301"/>
                <a:gd name="T47" fmla="*/ 1174 h 1976"/>
                <a:gd name="T48" fmla="*/ 1372 w 2301"/>
                <a:gd name="T49" fmla="*/ 975 h 1976"/>
                <a:gd name="T50" fmla="*/ 1276 w 2301"/>
                <a:gd name="T51" fmla="*/ 1208 h 1976"/>
                <a:gd name="T52" fmla="*/ 1024 w 2301"/>
                <a:gd name="T53" fmla="*/ 1873 h 1976"/>
                <a:gd name="T54" fmla="*/ 969 w 2301"/>
                <a:gd name="T55" fmla="*/ 1946 h 1976"/>
                <a:gd name="T56" fmla="*/ 890 w 2301"/>
                <a:gd name="T57" fmla="*/ 1975 h 1976"/>
                <a:gd name="T58" fmla="*/ 810 w 2301"/>
                <a:gd name="T59" fmla="*/ 1966 h 1976"/>
                <a:gd name="T60" fmla="*/ 746 w 2301"/>
                <a:gd name="T61" fmla="*/ 1923 h 1976"/>
                <a:gd name="T62" fmla="*/ 716 w 2301"/>
                <a:gd name="T63" fmla="*/ 1853 h 1976"/>
                <a:gd name="T64" fmla="*/ 814 w 2301"/>
                <a:gd name="T65" fmla="*/ 1569 h 1976"/>
                <a:gd name="T66" fmla="*/ 1061 w 2301"/>
                <a:gd name="T67" fmla="*/ 896 h 1976"/>
                <a:gd name="T68" fmla="*/ 1013 w 2301"/>
                <a:gd name="T69" fmla="*/ 834 h 1976"/>
                <a:gd name="T70" fmla="*/ 990 w 2301"/>
                <a:gd name="T71" fmla="*/ 796 h 1976"/>
                <a:gd name="T72" fmla="*/ 983 w 2301"/>
                <a:gd name="T73" fmla="*/ 781 h 1976"/>
                <a:gd name="T74" fmla="*/ 954 w 2301"/>
                <a:gd name="T75" fmla="*/ 715 h 1976"/>
                <a:gd name="T76" fmla="*/ 911 w 2301"/>
                <a:gd name="T77" fmla="*/ 593 h 1976"/>
                <a:gd name="T78" fmla="*/ 758 w 2301"/>
                <a:gd name="T79" fmla="*/ 666 h 1976"/>
                <a:gd name="T80" fmla="*/ 684 w 2301"/>
                <a:gd name="T81" fmla="*/ 694 h 1976"/>
                <a:gd name="T82" fmla="*/ 107 w 2301"/>
                <a:gd name="T83" fmla="*/ 515 h 1976"/>
                <a:gd name="T84" fmla="*/ 35 w 2301"/>
                <a:gd name="T85" fmla="*/ 468 h 1976"/>
                <a:gd name="T86" fmla="*/ 3 w 2301"/>
                <a:gd name="T87" fmla="*/ 398 h 1976"/>
                <a:gd name="T88" fmla="*/ 7 w 2301"/>
                <a:gd name="T89" fmla="*/ 322 h 1976"/>
                <a:gd name="T90" fmla="*/ 43 w 2301"/>
                <a:gd name="T91" fmla="*/ 258 h 1976"/>
                <a:gd name="T92" fmla="*/ 104 w 2301"/>
                <a:gd name="T93" fmla="*/ 218 h 1976"/>
                <a:gd name="T94" fmla="*/ 189 w 2301"/>
                <a:gd name="T95" fmla="*/ 222 h 1976"/>
                <a:gd name="T96" fmla="*/ 920 w 2301"/>
                <a:gd name="T97" fmla="*/ 95 h 1976"/>
                <a:gd name="T98" fmla="*/ 1034 w 2301"/>
                <a:gd name="T99" fmla="*/ 21 h 1976"/>
                <a:gd name="T100" fmla="*/ 1163 w 2301"/>
                <a:gd name="T101" fmla="*/ 0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01" h="1976">
                  <a:moveTo>
                    <a:pt x="1163" y="0"/>
                  </a:moveTo>
                  <a:lnTo>
                    <a:pt x="1204" y="7"/>
                  </a:lnTo>
                  <a:lnTo>
                    <a:pt x="1243" y="18"/>
                  </a:lnTo>
                  <a:lnTo>
                    <a:pt x="1263" y="22"/>
                  </a:lnTo>
                  <a:lnTo>
                    <a:pt x="1477" y="98"/>
                  </a:lnTo>
                  <a:lnTo>
                    <a:pt x="1690" y="180"/>
                  </a:lnTo>
                  <a:lnTo>
                    <a:pt x="1898" y="270"/>
                  </a:lnTo>
                  <a:lnTo>
                    <a:pt x="2105" y="367"/>
                  </a:lnTo>
                  <a:lnTo>
                    <a:pt x="2130" y="382"/>
                  </a:lnTo>
                  <a:lnTo>
                    <a:pt x="2151" y="401"/>
                  </a:lnTo>
                  <a:lnTo>
                    <a:pt x="2166" y="422"/>
                  </a:lnTo>
                  <a:lnTo>
                    <a:pt x="2176" y="444"/>
                  </a:lnTo>
                  <a:lnTo>
                    <a:pt x="2181" y="468"/>
                  </a:lnTo>
                  <a:lnTo>
                    <a:pt x="2181" y="492"/>
                  </a:lnTo>
                  <a:lnTo>
                    <a:pt x="2178" y="516"/>
                  </a:lnTo>
                  <a:lnTo>
                    <a:pt x="2170" y="540"/>
                  </a:lnTo>
                  <a:lnTo>
                    <a:pt x="2160" y="562"/>
                  </a:lnTo>
                  <a:lnTo>
                    <a:pt x="2144" y="583"/>
                  </a:lnTo>
                  <a:lnTo>
                    <a:pt x="2128" y="602"/>
                  </a:lnTo>
                  <a:lnTo>
                    <a:pt x="2107" y="618"/>
                  </a:lnTo>
                  <a:lnTo>
                    <a:pt x="2085" y="630"/>
                  </a:lnTo>
                  <a:lnTo>
                    <a:pt x="2060" y="640"/>
                  </a:lnTo>
                  <a:lnTo>
                    <a:pt x="2034" y="644"/>
                  </a:lnTo>
                  <a:lnTo>
                    <a:pt x="2007" y="644"/>
                  </a:lnTo>
                  <a:lnTo>
                    <a:pt x="1978" y="639"/>
                  </a:lnTo>
                  <a:lnTo>
                    <a:pt x="1948" y="628"/>
                  </a:lnTo>
                  <a:lnTo>
                    <a:pt x="1798" y="558"/>
                  </a:lnTo>
                  <a:lnTo>
                    <a:pt x="1647" y="492"/>
                  </a:lnTo>
                  <a:lnTo>
                    <a:pt x="1494" y="429"/>
                  </a:lnTo>
                  <a:lnTo>
                    <a:pt x="1549" y="582"/>
                  </a:lnTo>
                  <a:lnTo>
                    <a:pt x="1560" y="599"/>
                  </a:lnTo>
                  <a:lnTo>
                    <a:pt x="1569" y="618"/>
                  </a:lnTo>
                  <a:lnTo>
                    <a:pt x="1613" y="718"/>
                  </a:lnTo>
                  <a:lnTo>
                    <a:pt x="1661" y="815"/>
                  </a:lnTo>
                  <a:lnTo>
                    <a:pt x="1717" y="910"/>
                  </a:lnTo>
                  <a:lnTo>
                    <a:pt x="1774" y="1003"/>
                  </a:lnTo>
                  <a:lnTo>
                    <a:pt x="1836" y="1094"/>
                  </a:lnTo>
                  <a:lnTo>
                    <a:pt x="1901" y="1043"/>
                  </a:lnTo>
                  <a:lnTo>
                    <a:pt x="1965" y="991"/>
                  </a:lnTo>
                  <a:lnTo>
                    <a:pt x="2032" y="939"/>
                  </a:lnTo>
                  <a:lnTo>
                    <a:pt x="2058" y="920"/>
                  </a:lnTo>
                  <a:lnTo>
                    <a:pt x="2088" y="909"/>
                  </a:lnTo>
                  <a:lnTo>
                    <a:pt x="2116" y="904"/>
                  </a:lnTo>
                  <a:lnTo>
                    <a:pt x="2144" y="904"/>
                  </a:lnTo>
                  <a:lnTo>
                    <a:pt x="2172" y="909"/>
                  </a:lnTo>
                  <a:lnTo>
                    <a:pt x="2199" y="918"/>
                  </a:lnTo>
                  <a:lnTo>
                    <a:pt x="2224" y="931"/>
                  </a:lnTo>
                  <a:lnTo>
                    <a:pt x="2245" y="947"/>
                  </a:lnTo>
                  <a:lnTo>
                    <a:pt x="2265" y="965"/>
                  </a:lnTo>
                  <a:lnTo>
                    <a:pt x="2280" y="986"/>
                  </a:lnTo>
                  <a:lnTo>
                    <a:pt x="2292" y="1009"/>
                  </a:lnTo>
                  <a:lnTo>
                    <a:pt x="2299" y="1033"/>
                  </a:lnTo>
                  <a:lnTo>
                    <a:pt x="2301" y="1059"/>
                  </a:lnTo>
                  <a:lnTo>
                    <a:pt x="2298" y="1083"/>
                  </a:lnTo>
                  <a:lnTo>
                    <a:pt x="2288" y="1108"/>
                  </a:lnTo>
                  <a:lnTo>
                    <a:pt x="2271" y="1131"/>
                  </a:lnTo>
                  <a:lnTo>
                    <a:pt x="2248" y="1154"/>
                  </a:lnTo>
                  <a:lnTo>
                    <a:pt x="2187" y="1203"/>
                  </a:lnTo>
                  <a:lnTo>
                    <a:pt x="2126" y="1252"/>
                  </a:lnTo>
                  <a:lnTo>
                    <a:pt x="2066" y="1301"/>
                  </a:lnTo>
                  <a:lnTo>
                    <a:pt x="2003" y="1348"/>
                  </a:lnTo>
                  <a:lnTo>
                    <a:pt x="1939" y="1392"/>
                  </a:lnTo>
                  <a:lnTo>
                    <a:pt x="1873" y="1434"/>
                  </a:lnTo>
                  <a:lnTo>
                    <a:pt x="1838" y="1448"/>
                  </a:lnTo>
                  <a:lnTo>
                    <a:pt x="1805" y="1454"/>
                  </a:lnTo>
                  <a:lnTo>
                    <a:pt x="1773" y="1451"/>
                  </a:lnTo>
                  <a:lnTo>
                    <a:pt x="1741" y="1443"/>
                  </a:lnTo>
                  <a:lnTo>
                    <a:pt x="1711" y="1427"/>
                  </a:lnTo>
                  <a:lnTo>
                    <a:pt x="1686" y="1406"/>
                  </a:lnTo>
                  <a:lnTo>
                    <a:pt x="1663" y="1379"/>
                  </a:lnTo>
                  <a:lnTo>
                    <a:pt x="1591" y="1278"/>
                  </a:lnTo>
                  <a:lnTo>
                    <a:pt x="1523" y="1174"/>
                  </a:lnTo>
                  <a:lnTo>
                    <a:pt x="1458" y="1070"/>
                  </a:lnTo>
                  <a:lnTo>
                    <a:pt x="1398" y="964"/>
                  </a:lnTo>
                  <a:lnTo>
                    <a:pt x="1372" y="975"/>
                  </a:lnTo>
                  <a:lnTo>
                    <a:pt x="1363" y="980"/>
                  </a:lnTo>
                  <a:lnTo>
                    <a:pt x="1354" y="984"/>
                  </a:lnTo>
                  <a:lnTo>
                    <a:pt x="1276" y="1208"/>
                  </a:lnTo>
                  <a:lnTo>
                    <a:pt x="1194" y="1430"/>
                  </a:lnTo>
                  <a:lnTo>
                    <a:pt x="1109" y="1652"/>
                  </a:lnTo>
                  <a:lnTo>
                    <a:pt x="1024" y="1873"/>
                  </a:lnTo>
                  <a:lnTo>
                    <a:pt x="1008" y="1903"/>
                  </a:lnTo>
                  <a:lnTo>
                    <a:pt x="990" y="1927"/>
                  </a:lnTo>
                  <a:lnTo>
                    <a:pt x="969" y="1946"/>
                  </a:lnTo>
                  <a:lnTo>
                    <a:pt x="944" y="1960"/>
                  </a:lnTo>
                  <a:lnTo>
                    <a:pt x="917" y="1970"/>
                  </a:lnTo>
                  <a:lnTo>
                    <a:pt x="890" y="1975"/>
                  </a:lnTo>
                  <a:lnTo>
                    <a:pt x="862" y="1976"/>
                  </a:lnTo>
                  <a:lnTo>
                    <a:pt x="835" y="1972"/>
                  </a:lnTo>
                  <a:lnTo>
                    <a:pt x="810" y="1966"/>
                  </a:lnTo>
                  <a:lnTo>
                    <a:pt x="785" y="1955"/>
                  </a:lnTo>
                  <a:lnTo>
                    <a:pt x="764" y="1941"/>
                  </a:lnTo>
                  <a:lnTo>
                    <a:pt x="746" y="1923"/>
                  </a:lnTo>
                  <a:lnTo>
                    <a:pt x="730" y="1903"/>
                  </a:lnTo>
                  <a:lnTo>
                    <a:pt x="721" y="1879"/>
                  </a:lnTo>
                  <a:lnTo>
                    <a:pt x="716" y="1853"/>
                  </a:lnTo>
                  <a:lnTo>
                    <a:pt x="719" y="1824"/>
                  </a:lnTo>
                  <a:lnTo>
                    <a:pt x="728" y="1792"/>
                  </a:lnTo>
                  <a:lnTo>
                    <a:pt x="814" y="1569"/>
                  </a:lnTo>
                  <a:lnTo>
                    <a:pt x="899" y="1346"/>
                  </a:lnTo>
                  <a:lnTo>
                    <a:pt x="981" y="1122"/>
                  </a:lnTo>
                  <a:lnTo>
                    <a:pt x="1061" y="896"/>
                  </a:lnTo>
                  <a:lnTo>
                    <a:pt x="1042" y="874"/>
                  </a:lnTo>
                  <a:lnTo>
                    <a:pt x="1026" y="853"/>
                  </a:lnTo>
                  <a:lnTo>
                    <a:pt x="1013" y="834"/>
                  </a:lnTo>
                  <a:lnTo>
                    <a:pt x="1003" y="818"/>
                  </a:lnTo>
                  <a:lnTo>
                    <a:pt x="995" y="805"/>
                  </a:lnTo>
                  <a:lnTo>
                    <a:pt x="990" y="796"/>
                  </a:lnTo>
                  <a:lnTo>
                    <a:pt x="989" y="794"/>
                  </a:lnTo>
                  <a:lnTo>
                    <a:pt x="988" y="791"/>
                  </a:lnTo>
                  <a:lnTo>
                    <a:pt x="983" y="781"/>
                  </a:lnTo>
                  <a:lnTo>
                    <a:pt x="976" y="765"/>
                  </a:lnTo>
                  <a:lnTo>
                    <a:pt x="966" y="743"/>
                  </a:lnTo>
                  <a:lnTo>
                    <a:pt x="954" y="715"/>
                  </a:lnTo>
                  <a:lnTo>
                    <a:pt x="942" y="680"/>
                  </a:lnTo>
                  <a:lnTo>
                    <a:pt x="928" y="639"/>
                  </a:lnTo>
                  <a:lnTo>
                    <a:pt x="911" y="593"/>
                  </a:lnTo>
                  <a:lnTo>
                    <a:pt x="896" y="540"/>
                  </a:lnTo>
                  <a:lnTo>
                    <a:pt x="779" y="649"/>
                  </a:lnTo>
                  <a:lnTo>
                    <a:pt x="758" y="666"/>
                  </a:lnTo>
                  <a:lnTo>
                    <a:pt x="735" y="678"/>
                  </a:lnTo>
                  <a:lnTo>
                    <a:pt x="710" y="689"/>
                  </a:lnTo>
                  <a:lnTo>
                    <a:pt x="684" y="694"/>
                  </a:lnTo>
                  <a:lnTo>
                    <a:pt x="657" y="694"/>
                  </a:lnTo>
                  <a:lnTo>
                    <a:pt x="630" y="687"/>
                  </a:lnTo>
                  <a:lnTo>
                    <a:pt x="107" y="515"/>
                  </a:lnTo>
                  <a:lnTo>
                    <a:pt x="78" y="504"/>
                  </a:lnTo>
                  <a:lnTo>
                    <a:pt x="54" y="487"/>
                  </a:lnTo>
                  <a:lnTo>
                    <a:pt x="35" y="468"/>
                  </a:lnTo>
                  <a:lnTo>
                    <a:pt x="19" y="446"/>
                  </a:lnTo>
                  <a:lnTo>
                    <a:pt x="9" y="422"/>
                  </a:lnTo>
                  <a:lnTo>
                    <a:pt x="3" y="398"/>
                  </a:lnTo>
                  <a:lnTo>
                    <a:pt x="0" y="373"/>
                  </a:lnTo>
                  <a:lnTo>
                    <a:pt x="2" y="348"/>
                  </a:lnTo>
                  <a:lnTo>
                    <a:pt x="7" y="322"/>
                  </a:lnTo>
                  <a:lnTo>
                    <a:pt x="16" y="299"/>
                  </a:lnTo>
                  <a:lnTo>
                    <a:pt x="27" y="277"/>
                  </a:lnTo>
                  <a:lnTo>
                    <a:pt x="43" y="258"/>
                  </a:lnTo>
                  <a:lnTo>
                    <a:pt x="60" y="241"/>
                  </a:lnTo>
                  <a:lnTo>
                    <a:pt x="81" y="227"/>
                  </a:lnTo>
                  <a:lnTo>
                    <a:pt x="104" y="218"/>
                  </a:lnTo>
                  <a:lnTo>
                    <a:pt x="130" y="215"/>
                  </a:lnTo>
                  <a:lnTo>
                    <a:pt x="158" y="216"/>
                  </a:lnTo>
                  <a:lnTo>
                    <a:pt x="189" y="222"/>
                  </a:lnTo>
                  <a:lnTo>
                    <a:pt x="632" y="369"/>
                  </a:lnTo>
                  <a:lnTo>
                    <a:pt x="890" y="130"/>
                  </a:lnTo>
                  <a:lnTo>
                    <a:pt x="920" y="95"/>
                  </a:lnTo>
                  <a:lnTo>
                    <a:pt x="954" y="65"/>
                  </a:lnTo>
                  <a:lnTo>
                    <a:pt x="993" y="40"/>
                  </a:lnTo>
                  <a:lnTo>
                    <a:pt x="1034" y="21"/>
                  </a:lnTo>
                  <a:lnTo>
                    <a:pt x="1076" y="8"/>
                  </a:lnTo>
                  <a:lnTo>
                    <a:pt x="1118" y="2"/>
                  </a:lnTo>
                  <a:lnTo>
                    <a:pt x="1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6731000" y="3975100"/>
              <a:ext cx="309562" cy="307975"/>
            </a:xfrm>
            <a:custGeom>
              <a:avLst/>
              <a:gdLst>
                <a:gd name="T0" fmla="*/ 293 w 587"/>
                <a:gd name="T1" fmla="*/ 0 h 581"/>
                <a:gd name="T2" fmla="*/ 341 w 587"/>
                <a:gd name="T3" fmla="*/ 4 h 581"/>
                <a:gd name="T4" fmla="*/ 385 w 587"/>
                <a:gd name="T5" fmla="*/ 15 h 581"/>
                <a:gd name="T6" fmla="*/ 428 w 587"/>
                <a:gd name="T7" fmla="*/ 33 h 581"/>
                <a:gd name="T8" fmla="*/ 466 w 587"/>
                <a:gd name="T9" fmla="*/ 56 h 581"/>
                <a:gd name="T10" fmla="*/ 501 w 587"/>
                <a:gd name="T11" fmla="*/ 85 h 581"/>
                <a:gd name="T12" fmla="*/ 530 w 587"/>
                <a:gd name="T13" fmla="*/ 119 h 581"/>
                <a:gd name="T14" fmla="*/ 553 w 587"/>
                <a:gd name="T15" fmla="*/ 157 h 581"/>
                <a:gd name="T16" fmla="*/ 571 w 587"/>
                <a:gd name="T17" fmla="*/ 199 h 581"/>
                <a:gd name="T18" fmla="*/ 583 w 587"/>
                <a:gd name="T19" fmla="*/ 243 h 581"/>
                <a:gd name="T20" fmla="*/ 587 w 587"/>
                <a:gd name="T21" fmla="*/ 290 h 581"/>
                <a:gd name="T22" fmla="*/ 583 w 587"/>
                <a:gd name="T23" fmla="*/ 338 h 581"/>
                <a:gd name="T24" fmla="*/ 571 w 587"/>
                <a:gd name="T25" fmla="*/ 383 h 581"/>
                <a:gd name="T26" fmla="*/ 553 w 587"/>
                <a:gd name="T27" fmla="*/ 424 h 581"/>
                <a:gd name="T28" fmla="*/ 530 w 587"/>
                <a:gd name="T29" fmla="*/ 462 h 581"/>
                <a:gd name="T30" fmla="*/ 501 w 587"/>
                <a:gd name="T31" fmla="*/ 497 h 581"/>
                <a:gd name="T32" fmla="*/ 466 w 587"/>
                <a:gd name="T33" fmla="*/ 526 h 581"/>
                <a:gd name="T34" fmla="*/ 428 w 587"/>
                <a:gd name="T35" fmla="*/ 549 h 581"/>
                <a:gd name="T36" fmla="*/ 385 w 587"/>
                <a:gd name="T37" fmla="*/ 566 h 581"/>
                <a:gd name="T38" fmla="*/ 341 w 587"/>
                <a:gd name="T39" fmla="*/ 578 h 581"/>
                <a:gd name="T40" fmla="*/ 293 w 587"/>
                <a:gd name="T41" fmla="*/ 581 h 581"/>
                <a:gd name="T42" fmla="*/ 245 w 587"/>
                <a:gd name="T43" fmla="*/ 578 h 581"/>
                <a:gd name="T44" fmla="*/ 200 w 587"/>
                <a:gd name="T45" fmla="*/ 566 h 581"/>
                <a:gd name="T46" fmla="*/ 157 w 587"/>
                <a:gd name="T47" fmla="*/ 549 h 581"/>
                <a:gd name="T48" fmla="*/ 119 w 587"/>
                <a:gd name="T49" fmla="*/ 526 h 581"/>
                <a:gd name="T50" fmla="*/ 86 w 587"/>
                <a:gd name="T51" fmla="*/ 497 h 581"/>
                <a:gd name="T52" fmla="*/ 56 w 587"/>
                <a:gd name="T53" fmla="*/ 462 h 581"/>
                <a:gd name="T54" fmla="*/ 32 w 587"/>
                <a:gd name="T55" fmla="*/ 424 h 581"/>
                <a:gd name="T56" fmla="*/ 14 w 587"/>
                <a:gd name="T57" fmla="*/ 383 h 581"/>
                <a:gd name="T58" fmla="*/ 4 w 587"/>
                <a:gd name="T59" fmla="*/ 338 h 581"/>
                <a:gd name="T60" fmla="*/ 0 w 587"/>
                <a:gd name="T61" fmla="*/ 290 h 581"/>
                <a:gd name="T62" fmla="*/ 4 w 587"/>
                <a:gd name="T63" fmla="*/ 243 h 581"/>
                <a:gd name="T64" fmla="*/ 14 w 587"/>
                <a:gd name="T65" fmla="*/ 199 h 581"/>
                <a:gd name="T66" fmla="*/ 32 w 587"/>
                <a:gd name="T67" fmla="*/ 157 h 581"/>
                <a:gd name="T68" fmla="*/ 56 w 587"/>
                <a:gd name="T69" fmla="*/ 119 h 581"/>
                <a:gd name="T70" fmla="*/ 86 w 587"/>
                <a:gd name="T71" fmla="*/ 85 h 581"/>
                <a:gd name="T72" fmla="*/ 119 w 587"/>
                <a:gd name="T73" fmla="*/ 56 h 581"/>
                <a:gd name="T74" fmla="*/ 157 w 587"/>
                <a:gd name="T75" fmla="*/ 33 h 581"/>
                <a:gd name="T76" fmla="*/ 200 w 587"/>
                <a:gd name="T77" fmla="*/ 15 h 581"/>
                <a:gd name="T78" fmla="*/ 245 w 587"/>
                <a:gd name="T79" fmla="*/ 4 h 581"/>
                <a:gd name="T80" fmla="*/ 293 w 587"/>
                <a:gd name="T81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581">
                  <a:moveTo>
                    <a:pt x="293" y="0"/>
                  </a:moveTo>
                  <a:lnTo>
                    <a:pt x="341" y="4"/>
                  </a:lnTo>
                  <a:lnTo>
                    <a:pt x="385" y="15"/>
                  </a:lnTo>
                  <a:lnTo>
                    <a:pt x="428" y="33"/>
                  </a:lnTo>
                  <a:lnTo>
                    <a:pt x="466" y="56"/>
                  </a:lnTo>
                  <a:lnTo>
                    <a:pt x="501" y="85"/>
                  </a:lnTo>
                  <a:lnTo>
                    <a:pt x="530" y="119"/>
                  </a:lnTo>
                  <a:lnTo>
                    <a:pt x="553" y="157"/>
                  </a:lnTo>
                  <a:lnTo>
                    <a:pt x="571" y="199"/>
                  </a:lnTo>
                  <a:lnTo>
                    <a:pt x="583" y="243"/>
                  </a:lnTo>
                  <a:lnTo>
                    <a:pt x="587" y="290"/>
                  </a:lnTo>
                  <a:lnTo>
                    <a:pt x="583" y="338"/>
                  </a:lnTo>
                  <a:lnTo>
                    <a:pt x="571" y="383"/>
                  </a:lnTo>
                  <a:lnTo>
                    <a:pt x="553" y="424"/>
                  </a:lnTo>
                  <a:lnTo>
                    <a:pt x="530" y="462"/>
                  </a:lnTo>
                  <a:lnTo>
                    <a:pt x="501" y="497"/>
                  </a:lnTo>
                  <a:lnTo>
                    <a:pt x="466" y="526"/>
                  </a:lnTo>
                  <a:lnTo>
                    <a:pt x="428" y="549"/>
                  </a:lnTo>
                  <a:lnTo>
                    <a:pt x="385" y="566"/>
                  </a:lnTo>
                  <a:lnTo>
                    <a:pt x="341" y="578"/>
                  </a:lnTo>
                  <a:lnTo>
                    <a:pt x="293" y="581"/>
                  </a:lnTo>
                  <a:lnTo>
                    <a:pt x="245" y="578"/>
                  </a:lnTo>
                  <a:lnTo>
                    <a:pt x="200" y="566"/>
                  </a:lnTo>
                  <a:lnTo>
                    <a:pt x="157" y="549"/>
                  </a:lnTo>
                  <a:lnTo>
                    <a:pt x="119" y="526"/>
                  </a:lnTo>
                  <a:lnTo>
                    <a:pt x="86" y="497"/>
                  </a:lnTo>
                  <a:lnTo>
                    <a:pt x="56" y="462"/>
                  </a:lnTo>
                  <a:lnTo>
                    <a:pt x="32" y="424"/>
                  </a:lnTo>
                  <a:lnTo>
                    <a:pt x="14" y="383"/>
                  </a:lnTo>
                  <a:lnTo>
                    <a:pt x="4" y="338"/>
                  </a:lnTo>
                  <a:lnTo>
                    <a:pt x="0" y="290"/>
                  </a:lnTo>
                  <a:lnTo>
                    <a:pt x="4" y="243"/>
                  </a:lnTo>
                  <a:lnTo>
                    <a:pt x="14" y="199"/>
                  </a:lnTo>
                  <a:lnTo>
                    <a:pt x="32" y="157"/>
                  </a:lnTo>
                  <a:lnTo>
                    <a:pt x="56" y="119"/>
                  </a:lnTo>
                  <a:lnTo>
                    <a:pt x="86" y="85"/>
                  </a:lnTo>
                  <a:lnTo>
                    <a:pt x="119" y="56"/>
                  </a:lnTo>
                  <a:lnTo>
                    <a:pt x="157" y="33"/>
                  </a:lnTo>
                  <a:lnTo>
                    <a:pt x="200" y="15"/>
                  </a:lnTo>
                  <a:lnTo>
                    <a:pt x="245" y="4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6388100" y="4292600"/>
              <a:ext cx="1216025" cy="768350"/>
            </a:xfrm>
            <a:custGeom>
              <a:avLst/>
              <a:gdLst>
                <a:gd name="T0" fmla="*/ 1242 w 2300"/>
                <a:gd name="T1" fmla="*/ 17 h 1452"/>
                <a:gd name="T2" fmla="*/ 1605 w 2300"/>
                <a:gd name="T3" fmla="*/ 145 h 1452"/>
                <a:gd name="T4" fmla="*/ 2103 w 2300"/>
                <a:gd name="T5" fmla="*/ 366 h 1452"/>
                <a:gd name="T6" fmla="*/ 2166 w 2300"/>
                <a:gd name="T7" fmla="*/ 422 h 1452"/>
                <a:gd name="T8" fmla="*/ 2181 w 2300"/>
                <a:gd name="T9" fmla="*/ 491 h 1452"/>
                <a:gd name="T10" fmla="*/ 2159 w 2300"/>
                <a:gd name="T11" fmla="*/ 561 h 1452"/>
                <a:gd name="T12" fmla="*/ 2107 w 2300"/>
                <a:gd name="T13" fmla="*/ 617 h 1452"/>
                <a:gd name="T14" fmla="*/ 2034 w 2300"/>
                <a:gd name="T15" fmla="*/ 643 h 1452"/>
                <a:gd name="T16" fmla="*/ 1949 w 2300"/>
                <a:gd name="T17" fmla="*/ 627 h 1452"/>
                <a:gd name="T18" fmla="*/ 1493 w 2300"/>
                <a:gd name="T19" fmla="*/ 428 h 1452"/>
                <a:gd name="T20" fmla="*/ 1569 w 2300"/>
                <a:gd name="T21" fmla="*/ 617 h 1452"/>
                <a:gd name="T22" fmla="*/ 1716 w 2300"/>
                <a:gd name="T23" fmla="*/ 909 h 1452"/>
                <a:gd name="T24" fmla="*/ 1901 w 2300"/>
                <a:gd name="T25" fmla="*/ 1042 h 1452"/>
                <a:gd name="T26" fmla="*/ 2059 w 2300"/>
                <a:gd name="T27" fmla="*/ 920 h 1452"/>
                <a:gd name="T28" fmla="*/ 2144 w 2300"/>
                <a:gd name="T29" fmla="*/ 903 h 1452"/>
                <a:gd name="T30" fmla="*/ 2223 w 2300"/>
                <a:gd name="T31" fmla="*/ 930 h 1452"/>
                <a:gd name="T32" fmla="*/ 2280 w 2300"/>
                <a:gd name="T33" fmla="*/ 985 h 1452"/>
                <a:gd name="T34" fmla="*/ 2300 w 2300"/>
                <a:gd name="T35" fmla="*/ 1058 h 1452"/>
                <a:gd name="T36" fmla="*/ 2271 w 2300"/>
                <a:gd name="T37" fmla="*/ 1130 h 1452"/>
                <a:gd name="T38" fmla="*/ 2126 w 2300"/>
                <a:gd name="T39" fmla="*/ 1252 h 1452"/>
                <a:gd name="T40" fmla="*/ 1939 w 2300"/>
                <a:gd name="T41" fmla="*/ 1391 h 1452"/>
                <a:gd name="T42" fmla="*/ 1804 w 2300"/>
                <a:gd name="T43" fmla="*/ 1452 h 1452"/>
                <a:gd name="T44" fmla="*/ 1711 w 2300"/>
                <a:gd name="T45" fmla="*/ 1426 h 1452"/>
                <a:gd name="T46" fmla="*/ 1591 w 2300"/>
                <a:gd name="T47" fmla="*/ 1276 h 1452"/>
                <a:gd name="T48" fmla="*/ 1397 w 2300"/>
                <a:gd name="T49" fmla="*/ 963 h 1452"/>
                <a:gd name="T50" fmla="*/ 1359 w 2300"/>
                <a:gd name="T51" fmla="*/ 980 h 1452"/>
                <a:gd name="T52" fmla="*/ 1191 w 2300"/>
                <a:gd name="T53" fmla="*/ 1437 h 1452"/>
                <a:gd name="T54" fmla="*/ 1073 w 2300"/>
                <a:gd name="T55" fmla="*/ 1397 h 1452"/>
                <a:gd name="T56" fmla="*/ 1082 w 2300"/>
                <a:gd name="T57" fmla="*/ 1358 h 1452"/>
                <a:gd name="T58" fmla="*/ 1130 w 2300"/>
                <a:gd name="T59" fmla="*/ 1236 h 1452"/>
                <a:gd name="T60" fmla="*/ 1131 w 2300"/>
                <a:gd name="T61" fmla="*/ 1091 h 1452"/>
                <a:gd name="T62" fmla="*/ 1078 w 2300"/>
                <a:gd name="T63" fmla="*/ 959 h 1452"/>
                <a:gd name="T64" fmla="*/ 1042 w 2300"/>
                <a:gd name="T65" fmla="*/ 873 h 1452"/>
                <a:gd name="T66" fmla="*/ 1003 w 2300"/>
                <a:gd name="T67" fmla="*/ 817 h 1452"/>
                <a:gd name="T68" fmla="*/ 990 w 2300"/>
                <a:gd name="T69" fmla="*/ 793 h 1452"/>
                <a:gd name="T70" fmla="*/ 976 w 2300"/>
                <a:gd name="T71" fmla="*/ 764 h 1452"/>
                <a:gd name="T72" fmla="*/ 941 w 2300"/>
                <a:gd name="T73" fmla="*/ 679 h 1452"/>
                <a:gd name="T74" fmla="*/ 895 w 2300"/>
                <a:gd name="T75" fmla="*/ 539 h 1452"/>
                <a:gd name="T76" fmla="*/ 735 w 2300"/>
                <a:gd name="T77" fmla="*/ 677 h 1452"/>
                <a:gd name="T78" fmla="*/ 657 w 2300"/>
                <a:gd name="T79" fmla="*/ 693 h 1452"/>
                <a:gd name="T80" fmla="*/ 78 w 2300"/>
                <a:gd name="T81" fmla="*/ 501 h 1452"/>
                <a:gd name="T82" fmla="*/ 20 w 2300"/>
                <a:gd name="T83" fmla="*/ 446 h 1452"/>
                <a:gd name="T84" fmla="*/ 0 w 2300"/>
                <a:gd name="T85" fmla="*/ 372 h 1452"/>
                <a:gd name="T86" fmla="*/ 15 w 2300"/>
                <a:gd name="T87" fmla="*/ 297 h 1452"/>
                <a:gd name="T88" fmla="*/ 60 w 2300"/>
                <a:gd name="T89" fmla="*/ 239 h 1452"/>
                <a:gd name="T90" fmla="*/ 129 w 2300"/>
                <a:gd name="T91" fmla="*/ 214 h 1452"/>
                <a:gd name="T92" fmla="*/ 633 w 2300"/>
                <a:gd name="T93" fmla="*/ 368 h 1452"/>
                <a:gd name="T94" fmla="*/ 954 w 2300"/>
                <a:gd name="T95" fmla="*/ 64 h 1452"/>
                <a:gd name="T96" fmla="*/ 1076 w 2300"/>
                <a:gd name="T97" fmla="*/ 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0" h="1452">
                  <a:moveTo>
                    <a:pt x="1163" y="0"/>
                  </a:moveTo>
                  <a:lnTo>
                    <a:pt x="1204" y="6"/>
                  </a:lnTo>
                  <a:lnTo>
                    <a:pt x="1242" y="17"/>
                  </a:lnTo>
                  <a:lnTo>
                    <a:pt x="1263" y="21"/>
                  </a:lnTo>
                  <a:lnTo>
                    <a:pt x="1434" y="82"/>
                  </a:lnTo>
                  <a:lnTo>
                    <a:pt x="1605" y="145"/>
                  </a:lnTo>
                  <a:lnTo>
                    <a:pt x="1772" y="215"/>
                  </a:lnTo>
                  <a:lnTo>
                    <a:pt x="1939" y="288"/>
                  </a:lnTo>
                  <a:lnTo>
                    <a:pt x="2103" y="366"/>
                  </a:lnTo>
                  <a:lnTo>
                    <a:pt x="2130" y="381"/>
                  </a:lnTo>
                  <a:lnTo>
                    <a:pt x="2150" y="400"/>
                  </a:lnTo>
                  <a:lnTo>
                    <a:pt x="2166" y="422"/>
                  </a:lnTo>
                  <a:lnTo>
                    <a:pt x="2176" y="443"/>
                  </a:lnTo>
                  <a:lnTo>
                    <a:pt x="2181" y="467"/>
                  </a:lnTo>
                  <a:lnTo>
                    <a:pt x="2181" y="491"/>
                  </a:lnTo>
                  <a:lnTo>
                    <a:pt x="2177" y="515"/>
                  </a:lnTo>
                  <a:lnTo>
                    <a:pt x="2170" y="538"/>
                  </a:lnTo>
                  <a:lnTo>
                    <a:pt x="2159" y="561"/>
                  </a:lnTo>
                  <a:lnTo>
                    <a:pt x="2144" y="582"/>
                  </a:lnTo>
                  <a:lnTo>
                    <a:pt x="2127" y="601"/>
                  </a:lnTo>
                  <a:lnTo>
                    <a:pt x="2107" y="617"/>
                  </a:lnTo>
                  <a:lnTo>
                    <a:pt x="2085" y="629"/>
                  </a:lnTo>
                  <a:lnTo>
                    <a:pt x="2061" y="639"/>
                  </a:lnTo>
                  <a:lnTo>
                    <a:pt x="2034" y="643"/>
                  </a:lnTo>
                  <a:lnTo>
                    <a:pt x="2007" y="643"/>
                  </a:lnTo>
                  <a:lnTo>
                    <a:pt x="1979" y="638"/>
                  </a:lnTo>
                  <a:lnTo>
                    <a:pt x="1949" y="627"/>
                  </a:lnTo>
                  <a:lnTo>
                    <a:pt x="1798" y="557"/>
                  </a:lnTo>
                  <a:lnTo>
                    <a:pt x="1647" y="490"/>
                  </a:lnTo>
                  <a:lnTo>
                    <a:pt x="1493" y="428"/>
                  </a:lnTo>
                  <a:lnTo>
                    <a:pt x="1548" y="581"/>
                  </a:lnTo>
                  <a:lnTo>
                    <a:pt x="1560" y="598"/>
                  </a:lnTo>
                  <a:lnTo>
                    <a:pt x="1569" y="617"/>
                  </a:lnTo>
                  <a:lnTo>
                    <a:pt x="1612" y="717"/>
                  </a:lnTo>
                  <a:lnTo>
                    <a:pt x="1662" y="814"/>
                  </a:lnTo>
                  <a:lnTo>
                    <a:pt x="1716" y="909"/>
                  </a:lnTo>
                  <a:lnTo>
                    <a:pt x="1774" y="1002"/>
                  </a:lnTo>
                  <a:lnTo>
                    <a:pt x="1835" y="1093"/>
                  </a:lnTo>
                  <a:lnTo>
                    <a:pt x="1901" y="1042"/>
                  </a:lnTo>
                  <a:lnTo>
                    <a:pt x="1965" y="991"/>
                  </a:lnTo>
                  <a:lnTo>
                    <a:pt x="2031" y="939"/>
                  </a:lnTo>
                  <a:lnTo>
                    <a:pt x="2059" y="920"/>
                  </a:lnTo>
                  <a:lnTo>
                    <a:pt x="2088" y="908"/>
                  </a:lnTo>
                  <a:lnTo>
                    <a:pt x="2116" y="903"/>
                  </a:lnTo>
                  <a:lnTo>
                    <a:pt x="2144" y="903"/>
                  </a:lnTo>
                  <a:lnTo>
                    <a:pt x="2172" y="908"/>
                  </a:lnTo>
                  <a:lnTo>
                    <a:pt x="2199" y="917"/>
                  </a:lnTo>
                  <a:lnTo>
                    <a:pt x="2223" y="930"/>
                  </a:lnTo>
                  <a:lnTo>
                    <a:pt x="2245" y="946"/>
                  </a:lnTo>
                  <a:lnTo>
                    <a:pt x="2264" y="964"/>
                  </a:lnTo>
                  <a:lnTo>
                    <a:pt x="2280" y="985"/>
                  </a:lnTo>
                  <a:lnTo>
                    <a:pt x="2291" y="1008"/>
                  </a:lnTo>
                  <a:lnTo>
                    <a:pt x="2299" y="1032"/>
                  </a:lnTo>
                  <a:lnTo>
                    <a:pt x="2300" y="1058"/>
                  </a:lnTo>
                  <a:lnTo>
                    <a:pt x="2298" y="1082"/>
                  </a:lnTo>
                  <a:lnTo>
                    <a:pt x="2287" y="1107"/>
                  </a:lnTo>
                  <a:lnTo>
                    <a:pt x="2271" y="1130"/>
                  </a:lnTo>
                  <a:lnTo>
                    <a:pt x="2248" y="1153"/>
                  </a:lnTo>
                  <a:lnTo>
                    <a:pt x="2186" y="1202"/>
                  </a:lnTo>
                  <a:lnTo>
                    <a:pt x="2126" y="1252"/>
                  </a:lnTo>
                  <a:lnTo>
                    <a:pt x="2066" y="1300"/>
                  </a:lnTo>
                  <a:lnTo>
                    <a:pt x="2003" y="1347"/>
                  </a:lnTo>
                  <a:lnTo>
                    <a:pt x="1939" y="1391"/>
                  </a:lnTo>
                  <a:lnTo>
                    <a:pt x="1872" y="1433"/>
                  </a:lnTo>
                  <a:lnTo>
                    <a:pt x="1838" y="1447"/>
                  </a:lnTo>
                  <a:lnTo>
                    <a:pt x="1804" y="1452"/>
                  </a:lnTo>
                  <a:lnTo>
                    <a:pt x="1772" y="1451"/>
                  </a:lnTo>
                  <a:lnTo>
                    <a:pt x="1740" y="1442"/>
                  </a:lnTo>
                  <a:lnTo>
                    <a:pt x="1711" y="1426"/>
                  </a:lnTo>
                  <a:lnTo>
                    <a:pt x="1685" y="1405"/>
                  </a:lnTo>
                  <a:lnTo>
                    <a:pt x="1662" y="1378"/>
                  </a:lnTo>
                  <a:lnTo>
                    <a:pt x="1591" y="1276"/>
                  </a:lnTo>
                  <a:lnTo>
                    <a:pt x="1523" y="1173"/>
                  </a:lnTo>
                  <a:lnTo>
                    <a:pt x="1457" y="1069"/>
                  </a:lnTo>
                  <a:lnTo>
                    <a:pt x="1397" y="963"/>
                  </a:lnTo>
                  <a:lnTo>
                    <a:pt x="1372" y="974"/>
                  </a:lnTo>
                  <a:lnTo>
                    <a:pt x="1365" y="978"/>
                  </a:lnTo>
                  <a:lnTo>
                    <a:pt x="1359" y="980"/>
                  </a:lnTo>
                  <a:lnTo>
                    <a:pt x="1354" y="983"/>
                  </a:lnTo>
                  <a:lnTo>
                    <a:pt x="1274" y="1210"/>
                  </a:lnTo>
                  <a:lnTo>
                    <a:pt x="1191" y="1437"/>
                  </a:lnTo>
                  <a:lnTo>
                    <a:pt x="1099" y="1404"/>
                  </a:lnTo>
                  <a:lnTo>
                    <a:pt x="1087" y="1400"/>
                  </a:lnTo>
                  <a:lnTo>
                    <a:pt x="1073" y="1397"/>
                  </a:lnTo>
                  <a:lnTo>
                    <a:pt x="1065" y="1395"/>
                  </a:lnTo>
                  <a:lnTo>
                    <a:pt x="1059" y="1392"/>
                  </a:lnTo>
                  <a:lnTo>
                    <a:pt x="1082" y="1358"/>
                  </a:lnTo>
                  <a:lnTo>
                    <a:pt x="1103" y="1320"/>
                  </a:lnTo>
                  <a:lnTo>
                    <a:pt x="1119" y="1279"/>
                  </a:lnTo>
                  <a:lnTo>
                    <a:pt x="1130" y="1236"/>
                  </a:lnTo>
                  <a:lnTo>
                    <a:pt x="1136" y="1187"/>
                  </a:lnTo>
                  <a:lnTo>
                    <a:pt x="1136" y="1139"/>
                  </a:lnTo>
                  <a:lnTo>
                    <a:pt x="1131" y="1091"/>
                  </a:lnTo>
                  <a:lnTo>
                    <a:pt x="1118" y="1045"/>
                  </a:lnTo>
                  <a:lnTo>
                    <a:pt x="1101" y="1001"/>
                  </a:lnTo>
                  <a:lnTo>
                    <a:pt x="1078" y="959"/>
                  </a:lnTo>
                  <a:lnTo>
                    <a:pt x="1051" y="921"/>
                  </a:lnTo>
                  <a:lnTo>
                    <a:pt x="1060" y="895"/>
                  </a:lnTo>
                  <a:lnTo>
                    <a:pt x="1042" y="873"/>
                  </a:lnTo>
                  <a:lnTo>
                    <a:pt x="1026" y="852"/>
                  </a:lnTo>
                  <a:lnTo>
                    <a:pt x="1013" y="833"/>
                  </a:lnTo>
                  <a:lnTo>
                    <a:pt x="1003" y="817"/>
                  </a:lnTo>
                  <a:lnTo>
                    <a:pt x="995" y="804"/>
                  </a:lnTo>
                  <a:lnTo>
                    <a:pt x="991" y="795"/>
                  </a:lnTo>
                  <a:lnTo>
                    <a:pt x="990" y="793"/>
                  </a:lnTo>
                  <a:lnTo>
                    <a:pt x="987" y="789"/>
                  </a:lnTo>
                  <a:lnTo>
                    <a:pt x="983" y="780"/>
                  </a:lnTo>
                  <a:lnTo>
                    <a:pt x="976" y="764"/>
                  </a:lnTo>
                  <a:lnTo>
                    <a:pt x="966" y="742"/>
                  </a:lnTo>
                  <a:lnTo>
                    <a:pt x="954" y="713"/>
                  </a:lnTo>
                  <a:lnTo>
                    <a:pt x="941" y="679"/>
                  </a:lnTo>
                  <a:lnTo>
                    <a:pt x="927" y="638"/>
                  </a:lnTo>
                  <a:lnTo>
                    <a:pt x="910" y="593"/>
                  </a:lnTo>
                  <a:lnTo>
                    <a:pt x="895" y="539"/>
                  </a:lnTo>
                  <a:lnTo>
                    <a:pt x="779" y="647"/>
                  </a:lnTo>
                  <a:lnTo>
                    <a:pt x="758" y="665"/>
                  </a:lnTo>
                  <a:lnTo>
                    <a:pt x="735" y="677"/>
                  </a:lnTo>
                  <a:lnTo>
                    <a:pt x="709" y="688"/>
                  </a:lnTo>
                  <a:lnTo>
                    <a:pt x="684" y="693"/>
                  </a:lnTo>
                  <a:lnTo>
                    <a:pt x="657" y="693"/>
                  </a:lnTo>
                  <a:lnTo>
                    <a:pt x="630" y="686"/>
                  </a:lnTo>
                  <a:lnTo>
                    <a:pt x="106" y="514"/>
                  </a:lnTo>
                  <a:lnTo>
                    <a:pt x="78" y="501"/>
                  </a:lnTo>
                  <a:lnTo>
                    <a:pt x="54" y="486"/>
                  </a:lnTo>
                  <a:lnTo>
                    <a:pt x="34" y="467"/>
                  </a:lnTo>
                  <a:lnTo>
                    <a:pt x="20" y="446"/>
                  </a:lnTo>
                  <a:lnTo>
                    <a:pt x="9" y="422"/>
                  </a:lnTo>
                  <a:lnTo>
                    <a:pt x="2" y="397"/>
                  </a:lnTo>
                  <a:lnTo>
                    <a:pt x="0" y="372"/>
                  </a:lnTo>
                  <a:lnTo>
                    <a:pt x="1" y="347"/>
                  </a:lnTo>
                  <a:lnTo>
                    <a:pt x="6" y="321"/>
                  </a:lnTo>
                  <a:lnTo>
                    <a:pt x="15" y="297"/>
                  </a:lnTo>
                  <a:lnTo>
                    <a:pt x="27" y="276"/>
                  </a:lnTo>
                  <a:lnTo>
                    <a:pt x="42" y="257"/>
                  </a:lnTo>
                  <a:lnTo>
                    <a:pt x="60" y="239"/>
                  </a:lnTo>
                  <a:lnTo>
                    <a:pt x="81" y="226"/>
                  </a:lnTo>
                  <a:lnTo>
                    <a:pt x="104" y="217"/>
                  </a:lnTo>
                  <a:lnTo>
                    <a:pt x="129" y="214"/>
                  </a:lnTo>
                  <a:lnTo>
                    <a:pt x="157" y="215"/>
                  </a:lnTo>
                  <a:lnTo>
                    <a:pt x="188" y="221"/>
                  </a:lnTo>
                  <a:lnTo>
                    <a:pt x="633" y="368"/>
                  </a:lnTo>
                  <a:lnTo>
                    <a:pt x="890" y="129"/>
                  </a:lnTo>
                  <a:lnTo>
                    <a:pt x="919" y="95"/>
                  </a:lnTo>
                  <a:lnTo>
                    <a:pt x="954" y="64"/>
                  </a:lnTo>
                  <a:lnTo>
                    <a:pt x="992" y="39"/>
                  </a:lnTo>
                  <a:lnTo>
                    <a:pt x="1033" y="20"/>
                  </a:lnTo>
                  <a:lnTo>
                    <a:pt x="1076" y="6"/>
                  </a:lnTo>
                  <a:lnTo>
                    <a:pt x="1118" y="0"/>
                  </a:lnTo>
                  <a:lnTo>
                    <a:pt x="1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</p:grpSp>
      <p:pic>
        <p:nvPicPr>
          <p:cNvPr id="42" name="Picture 2" descr="Imagen relacionad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21" y="3973128"/>
            <a:ext cx="351904" cy="3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PERFIL DE LOS ENCUESTADOS</a:t>
            </a:r>
          </a:p>
        </p:txBody>
      </p:sp>
    </p:spTree>
    <p:extLst>
      <p:ext uri="{BB962C8B-B14F-4D97-AF65-F5344CB8AC3E}">
        <p14:creationId xmlns:p14="http://schemas.microsoft.com/office/powerpoint/2010/main" val="14394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90262" y="836712"/>
            <a:ext cx="4054639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C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¿Ha escuchado usted que en la Ciudad se está llevando a cabo la XIII Bienal</a:t>
            </a:r>
            <a:r>
              <a:rPr lang="es-EC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?</a:t>
            </a:r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CONOCIMIENTO</a:t>
            </a: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188217"/>
              </p:ext>
            </p:extLst>
          </p:nvPr>
        </p:nvGraphicFramePr>
        <p:xfrm>
          <a:off x="590261" y="1412776"/>
          <a:ext cx="4054639" cy="218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844701" y="1556792"/>
            <a:ext cx="1440160" cy="23042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5220965" y="836712"/>
            <a:ext cx="4054639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C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¿</a:t>
            </a:r>
            <a:r>
              <a:rPr lang="es-EC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Cómo se enteró que se está realizando la </a:t>
            </a:r>
            <a:r>
              <a:rPr lang="es-EC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XIII </a:t>
            </a:r>
            <a:r>
              <a:rPr lang="es-EC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Bienal de Cuenca?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1833356" y="4149080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732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644901" y="2636912"/>
            <a:ext cx="504056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3 CuadroTexto"/>
          <p:cNvSpPr txBox="1">
            <a:spLocks noChangeArrowheads="1"/>
          </p:cNvSpPr>
          <p:nvPr/>
        </p:nvSpPr>
        <p:spPr bwMode="auto">
          <a:xfrm>
            <a:off x="6805141" y="5718218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312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  <p:graphicFrame>
        <p:nvGraphicFramePr>
          <p:cNvPr id="1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603898"/>
              </p:ext>
            </p:extLst>
          </p:nvPr>
        </p:nvGraphicFramePr>
        <p:xfrm>
          <a:off x="5233368" y="1556792"/>
          <a:ext cx="4054639" cy="395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71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025257"/>
              </p:ext>
            </p:extLst>
          </p:nvPr>
        </p:nvGraphicFramePr>
        <p:xfrm>
          <a:off x="710990" y="1484784"/>
          <a:ext cx="828092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ASISTENCIA</a:t>
            </a: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756469" y="6070379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312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53912" y="836712"/>
            <a:ext cx="85950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 smtClean="0">
                <a:solidFill>
                  <a:schemeClr val="tx1"/>
                </a:solidFill>
                <a:latin typeface="Century Gothic" pitchFamily="34" charset="0"/>
              </a:rPr>
              <a:t>¿</a:t>
            </a:r>
            <a:r>
              <a:rPr lang="es-EC" sz="1200" b="1" dirty="0">
                <a:solidFill>
                  <a:schemeClr val="tx1"/>
                </a:solidFill>
                <a:latin typeface="Century Gothic" pitchFamily="34" charset="0"/>
              </a:rPr>
              <a:t>A qué exposición de la Bienal usted asistió</a:t>
            </a:r>
            <a:r>
              <a:rPr lang="es-EC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16909" y="2852936"/>
            <a:ext cx="443207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100" b="1" dirty="0" smtClean="0">
                <a:solidFill>
                  <a:schemeClr val="tx1"/>
                </a:solidFill>
                <a:latin typeface="Century Gothic" pitchFamily="34" charset="0"/>
              </a:rPr>
              <a:t>Para quienes no asistieron: ¿Por qué motivo no asistió a ninguna exposición de la bienal?</a:t>
            </a:r>
            <a:endParaRPr lang="en-US" sz="11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7580538" y="5989675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168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6733133" y="1916832"/>
            <a:ext cx="0" cy="648072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84250"/>
              </p:ext>
            </p:extLst>
          </p:nvPr>
        </p:nvGraphicFramePr>
        <p:xfrm>
          <a:off x="4320865" y="3410921"/>
          <a:ext cx="4824536" cy="255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18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SATISFACCIÓN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53912" y="836712"/>
            <a:ext cx="85950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C" sz="1200" b="1" dirty="0">
                <a:solidFill>
                  <a:schemeClr val="tx1"/>
                </a:solidFill>
                <a:latin typeface="Century Gothic" pitchFamily="34" charset="0"/>
              </a:rPr>
              <a:t>¿Cuál es su nivel de satisfacción con </a:t>
            </a:r>
            <a:r>
              <a:rPr lang="es-EC" sz="1200" b="1" dirty="0" smtClean="0">
                <a:solidFill>
                  <a:schemeClr val="tx1"/>
                </a:solidFill>
                <a:latin typeface="Century Gothic" pitchFamily="34" charset="0"/>
              </a:rPr>
              <a:t>la/s </a:t>
            </a:r>
            <a:r>
              <a:rPr lang="es-EC" sz="1200" b="1" dirty="0">
                <a:solidFill>
                  <a:schemeClr val="tx1"/>
                </a:solidFill>
                <a:latin typeface="Century Gothic" pitchFamily="34" charset="0"/>
              </a:rPr>
              <a:t>exposición de la Bienal a la que asistió</a:t>
            </a:r>
            <a:r>
              <a:rPr lang="es-EC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589873"/>
              </p:ext>
            </p:extLst>
          </p:nvPr>
        </p:nvGraphicFramePr>
        <p:xfrm>
          <a:off x="553912" y="1484784"/>
          <a:ext cx="560315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3924821" y="6097625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144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276162" y="1988840"/>
            <a:ext cx="299191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100" b="1" dirty="0" smtClean="0">
                <a:solidFill>
                  <a:schemeClr val="tx1"/>
                </a:solidFill>
                <a:latin typeface="Century Gothic" pitchFamily="34" charset="0"/>
              </a:rPr>
              <a:t>Satisfacción general con la Bienal (todas las exposiciones)</a:t>
            </a:r>
            <a:endParaRPr lang="en-US" sz="11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68240"/>
              </p:ext>
            </p:extLst>
          </p:nvPr>
        </p:nvGraphicFramePr>
        <p:xfrm>
          <a:off x="5924376" y="2636912"/>
          <a:ext cx="37974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08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ASISTENCIA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0262" y="836712"/>
            <a:ext cx="4054639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C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¿Con cuántas personas usted visitó la Bienal?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20965" y="836712"/>
            <a:ext cx="4054639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C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¿Ha visitado otras versiones anteriores de la Bienal?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995756"/>
              </p:ext>
            </p:extLst>
          </p:nvPr>
        </p:nvGraphicFramePr>
        <p:xfrm>
          <a:off x="616746" y="1628800"/>
          <a:ext cx="402815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052613" y="1556792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Promedio personas: 4</a:t>
            </a:r>
            <a:endParaRPr lang="en-US" sz="11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1" name="3 CuadroTexto"/>
          <p:cNvSpPr txBox="1">
            <a:spLocks noChangeArrowheads="1"/>
          </p:cNvSpPr>
          <p:nvPr/>
        </p:nvSpPr>
        <p:spPr bwMode="auto">
          <a:xfrm>
            <a:off x="1833356" y="6205575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144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427518"/>
              </p:ext>
            </p:extLst>
          </p:nvPr>
        </p:nvGraphicFramePr>
        <p:xfrm>
          <a:off x="5382047" y="1988840"/>
          <a:ext cx="373247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3 CuadroTexto"/>
          <p:cNvSpPr txBox="1">
            <a:spLocks noChangeArrowheads="1"/>
          </p:cNvSpPr>
          <p:nvPr/>
        </p:nvSpPr>
        <p:spPr bwMode="auto">
          <a:xfrm>
            <a:off x="6464059" y="5301208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144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APORTE A LA CIUDAD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221171"/>
              </p:ext>
            </p:extLst>
          </p:nvPr>
        </p:nvGraphicFramePr>
        <p:xfrm>
          <a:off x="2056646" y="1737583"/>
          <a:ext cx="478025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553912" y="836712"/>
            <a:ext cx="85950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s-EC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¿Cree que la Bienal de Cuenca representa un aporte importante para la ciudad? </a:t>
            </a:r>
            <a:endParaRPr lang="es-EC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25835" y="2034679"/>
            <a:ext cx="2002757" cy="39255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2817924" y="1594003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FF0000"/>
                </a:solidFill>
                <a:latin typeface="Century Gothic" pitchFamily="34" charset="0"/>
              </a:rPr>
              <a:t>89%</a:t>
            </a:r>
            <a:endParaRPr lang="es-EC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3 CuadroTexto"/>
          <p:cNvSpPr txBox="1"/>
          <p:nvPr/>
        </p:nvSpPr>
        <p:spPr>
          <a:xfrm>
            <a:off x="684461" y="980728"/>
            <a:ext cx="767715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charset="0"/>
            </a:endParaRPr>
          </a:p>
          <a:p>
            <a:pPr algn="just">
              <a:defRPr/>
            </a:pPr>
            <a:endParaRPr lang="es-EC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El estudio de </a:t>
            </a:r>
            <a:r>
              <a:rPr lang="es-EC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la XIII edición de la Bienal, se </a:t>
            </a:r>
            <a:r>
              <a:rPr lang="es-EC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dividirá en dos fases:</a:t>
            </a:r>
          </a:p>
          <a:p>
            <a:pPr algn="just">
              <a:defRPr/>
            </a:pPr>
            <a:endParaRPr lang="es-EC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  <a:p>
            <a:pPr algn="just">
              <a:defRPr/>
            </a:pPr>
            <a:r>
              <a:rPr lang="es-EC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charset="0"/>
              </a:rPr>
              <a:t>					</a:t>
            </a: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charset="0"/>
            </a:endParaRP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endParaRPr lang="es-ES" sz="15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765024" y="2137190"/>
            <a:ext cx="342894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C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CUANTITATIVA A VISITANTES</a:t>
            </a:r>
            <a:endParaRPr lang="es-EC" sz="15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16"/>
          <p:cNvSpPr txBox="1">
            <a:spLocks noChangeArrowheads="1"/>
          </p:cNvSpPr>
          <p:nvPr/>
        </p:nvSpPr>
        <p:spPr bwMode="auto">
          <a:xfrm>
            <a:off x="5508996" y="2130426"/>
            <a:ext cx="31194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C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CUALITATIVA A CIUDADANÍA</a:t>
            </a:r>
            <a:endParaRPr lang="es-EC" sz="15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5004941" y="2561898"/>
            <a:ext cx="39987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C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Encuestas personales a </a:t>
            </a:r>
            <a:r>
              <a:rPr lang="es-EC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ciudadanos</a:t>
            </a:r>
            <a:endParaRPr lang="es-EC" sz="13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4" descr="https://elocuencia1ucr.files.wordpress.com/2011/02/fo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66" y="3990202"/>
            <a:ext cx="16843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25"/>
          <p:cNvSpPr txBox="1">
            <a:spLocks noChangeArrowheads="1"/>
          </p:cNvSpPr>
          <p:nvPr/>
        </p:nvSpPr>
        <p:spPr bwMode="auto">
          <a:xfrm>
            <a:off x="684461" y="2600093"/>
            <a:ext cx="35095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C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Encuestas personales y conteo de visitantes</a:t>
            </a:r>
            <a:endParaRPr lang="es-EC" sz="13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" descr="Resultado de imagen de icono de ar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97" y="3765322"/>
            <a:ext cx="1392089" cy="13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61 CuadroTexto"/>
          <p:cNvSpPr txBox="1">
            <a:spLocks noChangeArrowheads="1"/>
          </p:cNvSpPr>
          <p:nvPr/>
        </p:nvSpPr>
        <p:spPr bwMode="auto">
          <a:xfrm>
            <a:off x="180405" y="56818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METODOLOGÍA</a:t>
            </a:r>
            <a:endParaRPr lang="es-EC" altLang="es-EC" sz="2400" b="1" u="sng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188517" y="2492896"/>
            <a:ext cx="7848872" cy="981075"/>
          </a:xfrm>
        </p:spPr>
        <p:txBody>
          <a:bodyPr/>
          <a:lstStyle/>
          <a:p>
            <a:pPr defTabSz="912813"/>
            <a:r>
              <a:rPr lang="es-ES" sz="2400" b="1" i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ENCUESTA REALIZADA A LOS VISITANTES DE LOS DISTINTOS LUGARES DE EXPOSICIÓN</a:t>
            </a:r>
          </a:p>
        </p:txBody>
      </p:sp>
    </p:spTree>
    <p:extLst>
      <p:ext uri="{BB962C8B-B14F-4D97-AF65-F5344CB8AC3E}">
        <p14:creationId xmlns:p14="http://schemas.microsoft.com/office/powerpoint/2010/main" val="16215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92 Rectángulo"/>
          <p:cNvSpPr/>
          <p:nvPr/>
        </p:nvSpPr>
        <p:spPr>
          <a:xfrm>
            <a:off x="321747" y="5907004"/>
            <a:ext cx="9219698" cy="834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" name="Rectangle 15"/>
          <p:cNvSpPr/>
          <p:nvPr/>
        </p:nvSpPr>
        <p:spPr>
          <a:xfrm>
            <a:off x="1408363" y="836712"/>
            <a:ext cx="6699988" cy="4563360"/>
          </a:xfrm>
          <a:custGeom>
            <a:avLst/>
            <a:gdLst/>
            <a:ahLst/>
            <a:cxnLst/>
            <a:rect l="l" t="t" r="r" b="b"/>
            <a:pathLst>
              <a:path w="6699988" h="4563360">
                <a:moveTo>
                  <a:pt x="3326679" y="0"/>
                </a:moveTo>
                <a:lnTo>
                  <a:pt x="3336354" y="571"/>
                </a:lnTo>
                <a:cubicBezTo>
                  <a:pt x="3372269" y="-949"/>
                  <a:pt x="3408707" y="1159"/>
                  <a:pt x="3445418" y="6182"/>
                </a:cubicBezTo>
                <a:lnTo>
                  <a:pt x="3449995" y="7285"/>
                </a:lnTo>
                <a:cubicBezTo>
                  <a:pt x="3541957" y="19571"/>
                  <a:pt x="3629003" y="50514"/>
                  <a:pt x="3706661" y="96727"/>
                </a:cubicBezTo>
                <a:cubicBezTo>
                  <a:pt x="3716202" y="101845"/>
                  <a:pt x="3725391" y="107520"/>
                  <a:pt x="3733246" y="115214"/>
                </a:cubicBezTo>
                <a:cubicBezTo>
                  <a:pt x="3762951" y="131524"/>
                  <a:pt x="3789975" y="151908"/>
                  <a:pt x="3814679" y="174997"/>
                </a:cubicBezTo>
                <a:cubicBezTo>
                  <a:pt x="3824270" y="182502"/>
                  <a:pt x="3833197" y="190744"/>
                  <a:pt x="3840377" y="200770"/>
                </a:cubicBezTo>
                <a:cubicBezTo>
                  <a:pt x="3865595" y="221345"/>
                  <a:pt x="3887396" y="245525"/>
                  <a:pt x="3906231" y="272176"/>
                </a:cubicBezTo>
                <a:cubicBezTo>
                  <a:pt x="3914373" y="281253"/>
                  <a:pt x="3921610" y="291035"/>
                  <a:pt x="3926893" y="302189"/>
                </a:cubicBezTo>
                <a:cubicBezTo>
                  <a:pt x="3947704" y="326764"/>
                  <a:pt x="3964433" y="354379"/>
                  <a:pt x="3977554" y="384107"/>
                </a:cubicBezTo>
                <a:cubicBezTo>
                  <a:pt x="3984722" y="395723"/>
                  <a:pt x="3990607" y="408015"/>
                  <a:pt x="3994126" y="421376"/>
                </a:cubicBezTo>
                <a:cubicBezTo>
                  <a:pt x="4009213" y="447953"/>
                  <a:pt x="4019806" y="476779"/>
                  <a:pt x="4026521" y="507103"/>
                </a:cubicBezTo>
                <a:cubicBezTo>
                  <a:pt x="4032429" y="522212"/>
                  <a:pt x="4036484" y="537913"/>
                  <a:pt x="4037589" y="554323"/>
                </a:cubicBezTo>
                <a:cubicBezTo>
                  <a:pt x="4044766" y="572378"/>
                  <a:pt x="4048169" y="591420"/>
                  <a:pt x="4050815" y="610753"/>
                </a:cubicBezTo>
                <a:lnTo>
                  <a:pt x="4053909" y="652332"/>
                </a:lnTo>
                <a:cubicBezTo>
                  <a:pt x="4055026" y="658245"/>
                  <a:pt x="4055405" y="664226"/>
                  <a:pt x="4055242" y="670245"/>
                </a:cubicBezTo>
                <a:cubicBezTo>
                  <a:pt x="4057064" y="684774"/>
                  <a:pt x="4057269" y="699288"/>
                  <a:pt x="4055914" y="713692"/>
                </a:cubicBezTo>
                <a:cubicBezTo>
                  <a:pt x="4056222" y="743011"/>
                  <a:pt x="4054065" y="772628"/>
                  <a:pt x="4049988" y="802426"/>
                </a:cubicBezTo>
                <a:lnTo>
                  <a:pt x="4048698" y="808148"/>
                </a:lnTo>
                <a:cubicBezTo>
                  <a:pt x="3980309" y="1384492"/>
                  <a:pt x="4167854" y="1593112"/>
                  <a:pt x="4617365" y="1690255"/>
                </a:cubicBezTo>
                <a:cubicBezTo>
                  <a:pt x="4648112" y="1690957"/>
                  <a:pt x="4678533" y="1696929"/>
                  <a:pt x="4707986" y="1707940"/>
                </a:cubicBezTo>
                <a:lnTo>
                  <a:pt x="4717110" y="1709683"/>
                </a:lnTo>
                <a:cubicBezTo>
                  <a:pt x="4724607" y="1711845"/>
                  <a:pt x="4732048" y="1714158"/>
                  <a:pt x="4739046" y="1717761"/>
                </a:cubicBezTo>
                <a:cubicBezTo>
                  <a:pt x="4740810" y="1718101"/>
                  <a:pt x="4742561" y="1718474"/>
                  <a:pt x="4744125" y="1719630"/>
                </a:cubicBezTo>
                <a:lnTo>
                  <a:pt x="4784481" y="1732685"/>
                </a:lnTo>
                <a:cubicBezTo>
                  <a:pt x="4795802" y="1737651"/>
                  <a:pt x="4806885" y="1742933"/>
                  <a:pt x="4816371" y="1751144"/>
                </a:cubicBezTo>
                <a:lnTo>
                  <a:pt x="4861265" y="1774375"/>
                </a:lnTo>
                <a:cubicBezTo>
                  <a:pt x="4867531" y="1777543"/>
                  <a:pt x="4873374" y="1781371"/>
                  <a:pt x="4878496" y="1786254"/>
                </a:cubicBezTo>
                <a:cubicBezTo>
                  <a:pt x="4879919" y="1787152"/>
                  <a:pt x="4881336" y="1788058"/>
                  <a:pt x="4882468" y="1789402"/>
                </a:cubicBezTo>
                <a:cubicBezTo>
                  <a:pt x="4896509" y="1797189"/>
                  <a:pt x="4909148" y="1806806"/>
                  <a:pt x="4919655" y="1818869"/>
                </a:cubicBezTo>
                <a:lnTo>
                  <a:pt x="4944854" y="1838838"/>
                </a:lnTo>
                <a:cubicBezTo>
                  <a:pt x="4953010" y="1844847"/>
                  <a:pt x="4960247" y="1851856"/>
                  <a:pt x="4966303" y="1860023"/>
                </a:cubicBezTo>
                <a:cubicBezTo>
                  <a:pt x="4969697" y="1863121"/>
                  <a:pt x="4973020" y="1866290"/>
                  <a:pt x="4975302" y="1870501"/>
                </a:cubicBezTo>
                <a:cubicBezTo>
                  <a:pt x="4985326" y="1878762"/>
                  <a:pt x="4993701" y="1888491"/>
                  <a:pt x="5000302" y="1899612"/>
                </a:cubicBezTo>
                <a:lnTo>
                  <a:pt x="5015033" y="1916765"/>
                </a:lnTo>
                <a:cubicBezTo>
                  <a:pt x="5021899" y="1923318"/>
                  <a:pt x="5027369" y="1930933"/>
                  <a:pt x="5032005" y="1939129"/>
                </a:cubicBezTo>
                <a:cubicBezTo>
                  <a:pt x="5040429" y="1951003"/>
                  <a:pt x="5048300" y="1963300"/>
                  <a:pt x="5053615" y="1977134"/>
                </a:cubicBezTo>
                <a:cubicBezTo>
                  <a:pt x="5057053" y="1981275"/>
                  <a:pt x="5059571" y="1985929"/>
                  <a:pt x="5061451" y="1990914"/>
                </a:cubicBezTo>
                <a:lnTo>
                  <a:pt x="5079399" y="2022479"/>
                </a:lnTo>
                <a:cubicBezTo>
                  <a:pt x="5085408" y="2033870"/>
                  <a:pt x="5090426" y="2045756"/>
                  <a:pt x="5092951" y="2058644"/>
                </a:cubicBezTo>
                <a:cubicBezTo>
                  <a:pt x="5101139" y="2075987"/>
                  <a:pt x="5107025" y="2094342"/>
                  <a:pt x="5111125" y="2113354"/>
                </a:cubicBezTo>
                <a:cubicBezTo>
                  <a:pt x="5111310" y="2113832"/>
                  <a:pt x="5111493" y="2114310"/>
                  <a:pt x="5111449" y="2114874"/>
                </a:cubicBezTo>
                <a:cubicBezTo>
                  <a:pt x="5244700" y="2521215"/>
                  <a:pt x="5553633" y="2662810"/>
                  <a:pt x="5995230" y="2489617"/>
                </a:cubicBezTo>
                <a:cubicBezTo>
                  <a:pt x="6117820" y="2443049"/>
                  <a:pt x="6257970" y="2443043"/>
                  <a:pt x="6387548" y="2499876"/>
                </a:cubicBezTo>
                <a:cubicBezTo>
                  <a:pt x="6651547" y="2615669"/>
                  <a:pt x="6771691" y="2923551"/>
                  <a:pt x="6655899" y="3187550"/>
                </a:cubicBezTo>
                <a:cubicBezTo>
                  <a:pt x="6540107" y="3451547"/>
                  <a:pt x="6232225" y="3571693"/>
                  <a:pt x="5968227" y="3455900"/>
                </a:cubicBezTo>
                <a:cubicBezTo>
                  <a:pt x="5838649" y="3399066"/>
                  <a:pt x="5743727" y="3295954"/>
                  <a:pt x="5694954" y="3174224"/>
                </a:cubicBezTo>
                <a:cubicBezTo>
                  <a:pt x="5541276" y="2778324"/>
                  <a:pt x="5270863" y="2578186"/>
                  <a:pt x="4897642" y="2738589"/>
                </a:cubicBezTo>
                <a:cubicBezTo>
                  <a:pt x="4610962" y="3022931"/>
                  <a:pt x="4621919" y="3352309"/>
                  <a:pt x="4954249" y="3670681"/>
                </a:cubicBezTo>
                <a:cubicBezTo>
                  <a:pt x="5047967" y="3762410"/>
                  <a:pt x="5106790" y="3889618"/>
                  <a:pt x="5109583" y="4031084"/>
                </a:cubicBezTo>
                <a:cubicBezTo>
                  <a:pt x="5115274" y="4319305"/>
                  <a:pt x="4886239" y="4557567"/>
                  <a:pt x="4598019" y="4563257"/>
                </a:cubicBezTo>
                <a:cubicBezTo>
                  <a:pt x="4309799" y="4568948"/>
                  <a:pt x="4071537" y="4339913"/>
                  <a:pt x="4065846" y="4051694"/>
                </a:cubicBezTo>
                <a:cubicBezTo>
                  <a:pt x="4063053" y="3910227"/>
                  <a:pt x="4116808" y="3780796"/>
                  <a:pt x="4206831" y="3685439"/>
                </a:cubicBezTo>
                <a:cubicBezTo>
                  <a:pt x="4514269" y="3366756"/>
                  <a:pt x="4575268" y="3022198"/>
                  <a:pt x="4226796" y="2744687"/>
                </a:cubicBezTo>
                <a:cubicBezTo>
                  <a:pt x="4179493" y="2714208"/>
                  <a:pt x="4138496" y="2676679"/>
                  <a:pt x="4105666" y="2633069"/>
                </a:cubicBezTo>
                <a:cubicBezTo>
                  <a:pt x="4100652" y="2628370"/>
                  <a:pt x="4096358" y="2623063"/>
                  <a:pt x="4093130" y="2616921"/>
                </a:cubicBezTo>
                <a:cubicBezTo>
                  <a:pt x="4071495" y="2593209"/>
                  <a:pt x="4054207" y="2566352"/>
                  <a:pt x="4041454" y="2537139"/>
                </a:cubicBezTo>
                <a:cubicBezTo>
                  <a:pt x="4035201" y="2528739"/>
                  <a:pt x="4030533" y="2519464"/>
                  <a:pt x="4027456" y="2509418"/>
                </a:cubicBezTo>
                <a:cubicBezTo>
                  <a:pt x="4012131" y="2482275"/>
                  <a:pt x="4001237" y="2453096"/>
                  <a:pt x="3995281" y="2422464"/>
                </a:cubicBezTo>
                <a:cubicBezTo>
                  <a:pt x="3990643" y="2412250"/>
                  <a:pt x="3987932" y="2401448"/>
                  <a:pt x="3986178" y="2390385"/>
                </a:cubicBezTo>
                <a:cubicBezTo>
                  <a:pt x="3981392" y="2376969"/>
                  <a:pt x="3978804" y="2363047"/>
                  <a:pt x="3978277" y="2348796"/>
                </a:cubicBezTo>
                <a:cubicBezTo>
                  <a:pt x="3974574" y="2325327"/>
                  <a:pt x="3972599" y="2301341"/>
                  <a:pt x="3972118" y="2276976"/>
                </a:cubicBezTo>
                <a:cubicBezTo>
                  <a:pt x="3972113" y="2276741"/>
                  <a:pt x="3972109" y="2276507"/>
                  <a:pt x="3972175" y="2276271"/>
                </a:cubicBezTo>
                <a:cubicBezTo>
                  <a:pt x="3969838" y="2240658"/>
                  <a:pt x="3972381" y="2204695"/>
                  <a:pt x="3980366" y="2169182"/>
                </a:cubicBezTo>
                <a:cubicBezTo>
                  <a:pt x="3969734" y="1767563"/>
                  <a:pt x="3864957" y="1498426"/>
                  <a:pt x="3349995" y="1418283"/>
                </a:cubicBezTo>
                <a:cubicBezTo>
                  <a:pt x="2835032" y="1498426"/>
                  <a:pt x="2730255" y="1767563"/>
                  <a:pt x="2719623" y="2169182"/>
                </a:cubicBezTo>
                <a:cubicBezTo>
                  <a:pt x="2727607" y="2204695"/>
                  <a:pt x="2730150" y="2240658"/>
                  <a:pt x="2727814" y="2276271"/>
                </a:cubicBezTo>
                <a:cubicBezTo>
                  <a:pt x="2727879" y="2276507"/>
                  <a:pt x="2727876" y="2276741"/>
                  <a:pt x="2727871" y="2276976"/>
                </a:cubicBezTo>
                <a:cubicBezTo>
                  <a:pt x="2727389" y="2301341"/>
                  <a:pt x="2725414" y="2325327"/>
                  <a:pt x="2721712" y="2348796"/>
                </a:cubicBezTo>
                <a:cubicBezTo>
                  <a:pt x="2721185" y="2363047"/>
                  <a:pt x="2718597" y="2376969"/>
                  <a:pt x="2713811" y="2390385"/>
                </a:cubicBezTo>
                <a:cubicBezTo>
                  <a:pt x="2712057" y="2401448"/>
                  <a:pt x="2709345" y="2412250"/>
                  <a:pt x="2704708" y="2422464"/>
                </a:cubicBezTo>
                <a:cubicBezTo>
                  <a:pt x="2698752" y="2453096"/>
                  <a:pt x="2687858" y="2482275"/>
                  <a:pt x="2672533" y="2509418"/>
                </a:cubicBezTo>
                <a:cubicBezTo>
                  <a:pt x="2669455" y="2519464"/>
                  <a:pt x="2664788" y="2528739"/>
                  <a:pt x="2658534" y="2537139"/>
                </a:cubicBezTo>
                <a:cubicBezTo>
                  <a:pt x="2645781" y="2566352"/>
                  <a:pt x="2628494" y="2593209"/>
                  <a:pt x="2606859" y="2616921"/>
                </a:cubicBezTo>
                <a:cubicBezTo>
                  <a:pt x="2603631" y="2623063"/>
                  <a:pt x="2599337" y="2628370"/>
                  <a:pt x="2594323" y="2633069"/>
                </a:cubicBezTo>
                <a:cubicBezTo>
                  <a:pt x="2561493" y="2676679"/>
                  <a:pt x="2520496" y="2714208"/>
                  <a:pt x="2473193" y="2744687"/>
                </a:cubicBezTo>
                <a:cubicBezTo>
                  <a:pt x="2124721" y="3022198"/>
                  <a:pt x="2185720" y="3366756"/>
                  <a:pt x="2493158" y="3685439"/>
                </a:cubicBezTo>
                <a:cubicBezTo>
                  <a:pt x="2583181" y="3780796"/>
                  <a:pt x="2636936" y="3910227"/>
                  <a:pt x="2634143" y="4051694"/>
                </a:cubicBezTo>
                <a:cubicBezTo>
                  <a:pt x="2628451" y="4339913"/>
                  <a:pt x="2390189" y="4568948"/>
                  <a:pt x="2101970" y="4563257"/>
                </a:cubicBezTo>
                <a:cubicBezTo>
                  <a:pt x="1813750" y="4557567"/>
                  <a:pt x="1584715" y="4319305"/>
                  <a:pt x="1590406" y="4031084"/>
                </a:cubicBezTo>
                <a:cubicBezTo>
                  <a:pt x="1593199" y="3889618"/>
                  <a:pt x="1652022" y="3762410"/>
                  <a:pt x="1745740" y="3670681"/>
                </a:cubicBezTo>
                <a:cubicBezTo>
                  <a:pt x="2078069" y="3352309"/>
                  <a:pt x="2089027" y="3022931"/>
                  <a:pt x="1802347" y="2738589"/>
                </a:cubicBezTo>
                <a:cubicBezTo>
                  <a:pt x="1429125" y="2578186"/>
                  <a:pt x="1158713" y="2778324"/>
                  <a:pt x="1005035" y="3174224"/>
                </a:cubicBezTo>
                <a:cubicBezTo>
                  <a:pt x="956262" y="3295954"/>
                  <a:pt x="861340" y="3399066"/>
                  <a:pt x="731762" y="3455900"/>
                </a:cubicBezTo>
                <a:cubicBezTo>
                  <a:pt x="467763" y="3571693"/>
                  <a:pt x="159882" y="3451547"/>
                  <a:pt x="44090" y="3187550"/>
                </a:cubicBezTo>
                <a:cubicBezTo>
                  <a:pt x="-71703" y="2923551"/>
                  <a:pt x="48442" y="2615669"/>
                  <a:pt x="312441" y="2499876"/>
                </a:cubicBezTo>
                <a:cubicBezTo>
                  <a:pt x="442019" y="2443043"/>
                  <a:pt x="582169" y="2443049"/>
                  <a:pt x="704759" y="2489617"/>
                </a:cubicBezTo>
                <a:cubicBezTo>
                  <a:pt x="1146356" y="2662810"/>
                  <a:pt x="1455289" y="2521215"/>
                  <a:pt x="1588540" y="2114874"/>
                </a:cubicBezTo>
                <a:cubicBezTo>
                  <a:pt x="1588496" y="2114310"/>
                  <a:pt x="1588679" y="2113832"/>
                  <a:pt x="1588864" y="2113354"/>
                </a:cubicBezTo>
                <a:cubicBezTo>
                  <a:pt x="1592964" y="2094342"/>
                  <a:pt x="1598850" y="2075987"/>
                  <a:pt x="1607038" y="2058644"/>
                </a:cubicBezTo>
                <a:cubicBezTo>
                  <a:pt x="1609563" y="2045756"/>
                  <a:pt x="1614580" y="2033870"/>
                  <a:pt x="1620590" y="2022479"/>
                </a:cubicBezTo>
                <a:lnTo>
                  <a:pt x="1638538" y="1990914"/>
                </a:lnTo>
                <a:cubicBezTo>
                  <a:pt x="1640418" y="1985929"/>
                  <a:pt x="1642936" y="1981275"/>
                  <a:pt x="1646373" y="1977134"/>
                </a:cubicBezTo>
                <a:cubicBezTo>
                  <a:pt x="1651689" y="1963300"/>
                  <a:pt x="1659560" y="1951003"/>
                  <a:pt x="1667984" y="1939129"/>
                </a:cubicBezTo>
                <a:cubicBezTo>
                  <a:pt x="1672620" y="1930933"/>
                  <a:pt x="1678090" y="1923318"/>
                  <a:pt x="1684956" y="1916765"/>
                </a:cubicBezTo>
                <a:lnTo>
                  <a:pt x="1699687" y="1899612"/>
                </a:lnTo>
                <a:cubicBezTo>
                  <a:pt x="1706288" y="1888491"/>
                  <a:pt x="1714663" y="1878762"/>
                  <a:pt x="1724687" y="1870501"/>
                </a:cubicBezTo>
                <a:cubicBezTo>
                  <a:pt x="1726969" y="1866290"/>
                  <a:pt x="1730291" y="1863121"/>
                  <a:pt x="1733686" y="1860023"/>
                </a:cubicBezTo>
                <a:cubicBezTo>
                  <a:pt x="1739742" y="1851856"/>
                  <a:pt x="1746979" y="1844847"/>
                  <a:pt x="1755135" y="1838838"/>
                </a:cubicBezTo>
                <a:lnTo>
                  <a:pt x="1780333" y="1818869"/>
                </a:lnTo>
                <a:cubicBezTo>
                  <a:pt x="1790841" y="1806806"/>
                  <a:pt x="1803480" y="1797189"/>
                  <a:pt x="1817521" y="1789402"/>
                </a:cubicBezTo>
                <a:cubicBezTo>
                  <a:pt x="1818653" y="1788058"/>
                  <a:pt x="1820070" y="1787152"/>
                  <a:pt x="1821493" y="1786254"/>
                </a:cubicBezTo>
                <a:cubicBezTo>
                  <a:pt x="1826615" y="1781371"/>
                  <a:pt x="1832458" y="1777543"/>
                  <a:pt x="1838724" y="1774375"/>
                </a:cubicBezTo>
                <a:lnTo>
                  <a:pt x="1883618" y="1751144"/>
                </a:lnTo>
                <a:cubicBezTo>
                  <a:pt x="1893104" y="1742933"/>
                  <a:pt x="1904187" y="1737651"/>
                  <a:pt x="1915508" y="1732685"/>
                </a:cubicBezTo>
                <a:lnTo>
                  <a:pt x="1955864" y="1719630"/>
                </a:lnTo>
                <a:cubicBezTo>
                  <a:pt x="1957427" y="1718474"/>
                  <a:pt x="1959179" y="1718101"/>
                  <a:pt x="1960943" y="1717761"/>
                </a:cubicBezTo>
                <a:cubicBezTo>
                  <a:pt x="1967941" y="1714158"/>
                  <a:pt x="1975382" y="1711845"/>
                  <a:pt x="1982879" y="1709683"/>
                </a:cubicBezTo>
                <a:lnTo>
                  <a:pt x="1992003" y="1707940"/>
                </a:lnTo>
                <a:cubicBezTo>
                  <a:pt x="2021455" y="1696929"/>
                  <a:pt x="2051877" y="1690957"/>
                  <a:pt x="2082624" y="1690255"/>
                </a:cubicBezTo>
                <a:cubicBezTo>
                  <a:pt x="2532135" y="1593112"/>
                  <a:pt x="2719680" y="1384492"/>
                  <a:pt x="2651291" y="808148"/>
                </a:cubicBezTo>
                <a:cubicBezTo>
                  <a:pt x="2650537" y="806290"/>
                  <a:pt x="2650265" y="804359"/>
                  <a:pt x="2650001" y="802426"/>
                </a:cubicBezTo>
                <a:cubicBezTo>
                  <a:pt x="2645924" y="772628"/>
                  <a:pt x="2643767" y="743010"/>
                  <a:pt x="2644075" y="713690"/>
                </a:cubicBezTo>
                <a:cubicBezTo>
                  <a:pt x="2642720" y="699288"/>
                  <a:pt x="2642925" y="684776"/>
                  <a:pt x="2644747" y="670249"/>
                </a:cubicBezTo>
                <a:cubicBezTo>
                  <a:pt x="2644584" y="664227"/>
                  <a:pt x="2644963" y="658245"/>
                  <a:pt x="2646080" y="652330"/>
                </a:cubicBezTo>
                <a:cubicBezTo>
                  <a:pt x="2645795" y="638453"/>
                  <a:pt x="2647276" y="624622"/>
                  <a:pt x="2649174" y="610753"/>
                </a:cubicBezTo>
                <a:lnTo>
                  <a:pt x="2661569" y="559314"/>
                </a:lnTo>
                <a:cubicBezTo>
                  <a:pt x="2663041" y="539430"/>
                  <a:pt x="2667970" y="520371"/>
                  <a:pt x="2675350" y="502121"/>
                </a:cubicBezTo>
                <a:cubicBezTo>
                  <a:pt x="2681064" y="474599"/>
                  <a:pt x="2690673" y="448542"/>
                  <a:pt x="2704642" y="424605"/>
                </a:cubicBezTo>
                <a:cubicBezTo>
                  <a:pt x="2709559" y="407423"/>
                  <a:pt x="2717259" y="391494"/>
                  <a:pt x="2727026" y="376684"/>
                </a:cubicBezTo>
                <a:cubicBezTo>
                  <a:pt x="2738039" y="350440"/>
                  <a:pt x="2752753" y="326348"/>
                  <a:pt x="2771315" y="305068"/>
                </a:cubicBezTo>
                <a:cubicBezTo>
                  <a:pt x="2779376" y="289480"/>
                  <a:pt x="2789817" y="275551"/>
                  <a:pt x="2802113" y="263116"/>
                </a:cubicBezTo>
                <a:cubicBezTo>
                  <a:pt x="2817335" y="240414"/>
                  <a:pt x="2835662" y="220328"/>
                  <a:pt x="2857107" y="203485"/>
                </a:cubicBezTo>
                <a:cubicBezTo>
                  <a:pt x="2868854" y="188616"/>
                  <a:pt x="2882806" y="175962"/>
                  <a:pt x="2898487" y="165323"/>
                </a:cubicBezTo>
                <a:cubicBezTo>
                  <a:pt x="2916759" y="147056"/>
                  <a:pt x="2937414" y="131669"/>
                  <a:pt x="2960448" y="119835"/>
                </a:cubicBezTo>
                <a:cubicBezTo>
                  <a:pt x="2975733" y="106568"/>
                  <a:pt x="2992971" y="96125"/>
                  <a:pt x="3011662" y="88163"/>
                </a:cubicBezTo>
                <a:cubicBezTo>
                  <a:pt x="3033068" y="73877"/>
                  <a:pt x="3056257" y="62767"/>
                  <a:pt x="3081192" y="55687"/>
                </a:cubicBezTo>
                <a:cubicBezTo>
                  <a:pt x="3098693" y="45513"/>
                  <a:pt x="3117665" y="38612"/>
                  <a:pt x="3137622" y="34363"/>
                </a:cubicBezTo>
                <a:cubicBezTo>
                  <a:pt x="3162585" y="24115"/>
                  <a:pt x="3188797" y="17447"/>
                  <a:pt x="3216083" y="15457"/>
                </a:cubicBezTo>
                <a:cubicBezTo>
                  <a:pt x="3228407" y="10132"/>
                  <a:pt x="3241422" y="7982"/>
                  <a:pt x="3254572" y="6182"/>
                </a:cubicBezTo>
                <a:lnTo>
                  <a:pt x="3290045" y="3141"/>
                </a:lnTo>
                <a:cubicBezTo>
                  <a:pt x="3298728" y="1288"/>
                  <a:pt x="3307543" y="717"/>
                  <a:pt x="3316417" y="880"/>
                </a:cubicBezTo>
                <a:cubicBezTo>
                  <a:pt x="3319827" y="263"/>
                  <a:pt x="3323255" y="119"/>
                  <a:pt x="3326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21"/>
          <p:cNvSpPr>
            <a:spLocks noChangeAspect="1"/>
          </p:cNvSpPr>
          <p:nvPr/>
        </p:nvSpPr>
        <p:spPr>
          <a:xfrm>
            <a:off x="4170979" y="908720"/>
            <a:ext cx="1194002" cy="119400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23"/>
          <p:cNvSpPr>
            <a:spLocks noChangeAspect="1"/>
          </p:cNvSpPr>
          <p:nvPr/>
        </p:nvSpPr>
        <p:spPr>
          <a:xfrm>
            <a:off x="3060725" y="2568069"/>
            <a:ext cx="979082" cy="9790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POR GÉNERO</a:t>
            </a:r>
            <a:endParaRPr lang="en-US" sz="9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Oval 24"/>
          <p:cNvSpPr>
            <a:spLocks noChangeAspect="1"/>
          </p:cNvSpPr>
          <p:nvPr/>
        </p:nvSpPr>
        <p:spPr>
          <a:xfrm>
            <a:off x="5436989" y="2583309"/>
            <a:ext cx="979082" cy="9790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Century Gothic" pitchFamily="34" charset="0"/>
              </a:rPr>
              <a:t>POR PROCEDENCIA</a:t>
            </a:r>
            <a:endParaRPr lang="en-US" sz="9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Oval 25"/>
          <p:cNvSpPr>
            <a:spLocks noChangeAspect="1"/>
          </p:cNvSpPr>
          <p:nvPr/>
        </p:nvSpPr>
        <p:spPr>
          <a:xfrm>
            <a:off x="5558133" y="4407002"/>
            <a:ext cx="886968" cy="8869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26"/>
          <p:cNvSpPr>
            <a:spLocks noChangeAspect="1"/>
          </p:cNvSpPr>
          <p:nvPr/>
        </p:nvSpPr>
        <p:spPr>
          <a:xfrm>
            <a:off x="7165181" y="3406128"/>
            <a:ext cx="886968" cy="8869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27"/>
          <p:cNvSpPr>
            <a:spLocks noChangeAspect="1"/>
          </p:cNvSpPr>
          <p:nvPr/>
        </p:nvSpPr>
        <p:spPr>
          <a:xfrm>
            <a:off x="3060725" y="4407002"/>
            <a:ext cx="886968" cy="8869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28"/>
          <p:cNvSpPr>
            <a:spLocks noChangeAspect="1"/>
          </p:cNvSpPr>
          <p:nvPr/>
        </p:nvSpPr>
        <p:spPr>
          <a:xfrm>
            <a:off x="1476549" y="3344012"/>
            <a:ext cx="886968" cy="8869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40"/>
          <p:cNvGrpSpPr>
            <a:grpSpLocks noChangeAspect="1"/>
          </p:cNvGrpSpPr>
          <p:nvPr/>
        </p:nvGrpSpPr>
        <p:grpSpPr>
          <a:xfrm>
            <a:off x="4644901" y="1141102"/>
            <a:ext cx="273327" cy="729239"/>
            <a:chOff x="919272" y="1431291"/>
            <a:chExt cx="1882223" cy="50218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Freeform 686"/>
            <p:cNvSpPr>
              <a:spLocks/>
            </p:cNvSpPr>
            <p:nvPr/>
          </p:nvSpPr>
          <p:spPr bwMode="auto">
            <a:xfrm>
              <a:off x="919272" y="2978150"/>
              <a:ext cx="1882223" cy="3364715"/>
            </a:xfrm>
            <a:custGeom>
              <a:avLst/>
              <a:gdLst/>
              <a:ahLst/>
              <a:cxnLst/>
              <a:rect l="l" t="t" r="r" b="b"/>
              <a:pathLst>
                <a:path w="1882223" h="3364715">
                  <a:moveTo>
                    <a:pt x="283320" y="537210"/>
                  </a:moveTo>
                  <a:lnTo>
                    <a:pt x="205948" y="811530"/>
                  </a:lnTo>
                  <a:lnTo>
                    <a:pt x="297388" y="1050290"/>
                  </a:lnTo>
                  <a:close/>
                  <a:moveTo>
                    <a:pt x="1586201" y="476848"/>
                  </a:moveTo>
                  <a:lnTo>
                    <a:pt x="1595636" y="990034"/>
                  </a:lnTo>
                  <a:lnTo>
                    <a:pt x="1676050" y="747339"/>
                  </a:lnTo>
                  <a:close/>
                  <a:moveTo>
                    <a:pt x="1670607" y="36"/>
                  </a:moveTo>
                  <a:cubicBezTo>
                    <a:pt x="1706632" y="-1112"/>
                    <a:pt x="1732835" y="25135"/>
                    <a:pt x="1763068" y="84759"/>
                  </a:cubicBezTo>
                  <a:cubicBezTo>
                    <a:pt x="1823534" y="204007"/>
                    <a:pt x="1886295" y="702882"/>
                    <a:pt x="1882016" y="795169"/>
                  </a:cubicBezTo>
                  <a:cubicBezTo>
                    <a:pt x="1877738" y="887456"/>
                    <a:pt x="1797866" y="1286047"/>
                    <a:pt x="1737400" y="1369999"/>
                  </a:cubicBezTo>
                  <a:cubicBezTo>
                    <a:pt x="1705939" y="1413680"/>
                    <a:pt x="1679999" y="1423825"/>
                    <a:pt x="1645969" y="1406900"/>
                  </a:cubicBezTo>
                  <a:lnTo>
                    <a:pt x="1685801" y="1741962"/>
                  </a:lnTo>
                  <a:lnTo>
                    <a:pt x="1679462" y="1744075"/>
                  </a:lnTo>
                  <a:lnTo>
                    <a:pt x="1656220" y="1748301"/>
                  </a:lnTo>
                  <a:lnTo>
                    <a:pt x="1624525" y="1754640"/>
                  </a:lnTo>
                  <a:lnTo>
                    <a:pt x="1586492" y="1763092"/>
                  </a:lnTo>
                  <a:lnTo>
                    <a:pt x="1540007" y="1773656"/>
                  </a:lnTo>
                  <a:lnTo>
                    <a:pt x="1529281" y="1775119"/>
                  </a:lnTo>
                  <a:lnTo>
                    <a:pt x="1533669" y="1830706"/>
                  </a:lnTo>
                  <a:lnTo>
                    <a:pt x="1537895" y="1919450"/>
                  </a:lnTo>
                  <a:lnTo>
                    <a:pt x="1544234" y="2012421"/>
                  </a:lnTo>
                  <a:lnTo>
                    <a:pt x="1550572" y="2206813"/>
                  </a:lnTo>
                  <a:lnTo>
                    <a:pt x="1552685" y="2369511"/>
                  </a:lnTo>
                  <a:lnTo>
                    <a:pt x="1556911" y="2521644"/>
                  </a:lnTo>
                  <a:lnTo>
                    <a:pt x="1556911" y="2665326"/>
                  </a:lnTo>
                  <a:lnTo>
                    <a:pt x="1561137" y="2794216"/>
                  </a:lnTo>
                  <a:lnTo>
                    <a:pt x="1563250" y="2906203"/>
                  </a:lnTo>
                  <a:lnTo>
                    <a:pt x="1563250" y="3081579"/>
                  </a:lnTo>
                  <a:lnTo>
                    <a:pt x="1566077" y="3119744"/>
                  </a:lnTo>
                  <a:lnTo>
                    <a:pt x="1499860" y="3125952"/>
                  </a:lnTo>
                  <a:lnTo>
                    <a:pt x="1438584" y="3142856"/>
                  </a:lnTo>
                  <a:lnTo>
                    <a:pt x="1385760" y="3163986"/>
                  </a:lnTo>
                  <a:lnTo>
                    <a:pt x="1341388" y="3193567"/>
                  </a:lnTo>
                  <a:lnTo>
                    <a:pt x="1305468" y="3225262"/>
                  </a:lnTo>
                  <a:lnTo>
                    <a:pt x="1275886" y="3259069"/>
                  </a:lnTo>
                  <a:lnTo>
                    <a:pt x="1254756" y="3290763"/>
                  </a:lnTo>
                  <a:lnTo>
                    <a:pt x="1237853" y="3320345"/>
                  </a:lnTo>
                  <a:lnTo>
                    <a:pt x="1227288" y="3341475"/>
                  </a:lnTo>
                  <a:lnTo>
                    <a:pt x="1220949" y="3358378"/>
                  </a:lnTo>
                  <a:lnTo>
                    <a:pt x="1218837" y="3364715"/>
                  </a:lnTo>
                  <a:lnTo>
                    <a:pt x="1214611" y="3356264"/>
                  </a:lnTo>
                  <a:lnTo>
                    <a:pt x="1206159" y="3333022"/>
                  </a:lnTo>
                  <a:lnTo>
                    <a:pt x="1195595" y="3297101"/>
                  </a:lnTo>
                  <a:lnTo>
                    <a:pt x="1180804" y="3248503"/>
                  </a:lnTo>
                  <a:lnTo>
                    <a:pt x="1166013" y="3191453"/>
                  </a:lnTo>
                  <a:lnTo>
                    <a:pt x="1153335" y="3125952"/>
                  </a:lnTo>
                  <a:lnTo>
                    <a:pt x="1140657" y="3054111"/>
                  </a:lnTo>
                  <a:lnTo>
                    <a:pt x="1132206" y="2967479"/>
                  </a:lnTo>
                  <a:lnTo>
                    <a:pt x="1121641" y="2874509"/>
                  </a:lnTo>
                  <a:lnTo>
                    <a:pt x="1115302" y="2777313"/>
                  </a:lnTo>
                  <a:lnTo>
                    <a:pt x="1102624" y="2576581"/>
                  </a:lnTo>
                  <a:lnTo>
                    <a:pt x="1098398" y="2483611"/>
                  </a:lnTo>
                  <a:lnTo>
                    <a:pt x="1092059" y="2392754"/>
                  </a:lnTo>
                  <a:lnTo>
                    <a:pt x="1092059" y="2316687"/>
                  </a:lnTo>
                  <a:lnTo>
                    <a:pt x="1089946" y="2246959"/>
                  </a:lnTo>
                  <a:lnTo>
                    <a:pt x="1085720" y="2196248"/>
                  </a:lnTo>
                  <a:lnTo>
                    <a:pt x="1085720" y="2147650"/>
                  </a:lnTo>
                  <a:lnTo>
                    <a:pt x="980072" y="2158215"/>
                  </a:lnTo>
                  <a:lnTo>
                    <a:pt x="980072" y="2308235"/>
                  </a:lnTo>
                  <a:lnTo>
                    <a:pt x="975846" y="2384302"/>
                  </a:lnTo>
                  <a:lnTo>
                    <a:pt x="975846" y="2549113"/>
                  </a:lnTo>
                  <a:lnTo>
                    <a:pt x="973733" y="2635744"/>
                  </a:lnTo>
                  <a:lnTo>
                    <a:pt x="973733" y="2720263"/>
                  </a:lnTo>
                  <a:lnTo>
                    <a:pt x="969507" y="2796329"/>
                  </a:lnTo>
                  <a:lnTo>
                    <a:pt x="969507" y="2868170"/>
                  </a:lnTo>
                  <a:lnTo>
                    <a:pt x="967394" y="2929446"/>
                  </a:lnTo>
                  <a:lnTo>
                    <a:pt x="961056" y="3016077"/>
                  </a:lnTo>
                  <a:lnTo>
                    <a:pt x="954717" y="3094257"/>
                  </a:lnTo>
                  <a:lnTo>
                    <a:pt x="948378" y="3157646"/>
                  </a:lnTo>
                  <a:lnTo>
                    <a:pt x="937813" y="3212583"/>
                  </a:lnTo>
                  <a:lnTo>
                    <a:pt x="933539" y="3236802"/>
                  </a:lnTo>
                  <a:lnTo>
                    <a:pt x="923022" y="3218924"/>
                  </a:lnTo>
                  <a:lnTo>
                    <a:pt x="893441" y="3187229"/>
                  </a:lnTo>
                  <a:lnTo>
                    <a:pt x="857520" y="3155535"/>
                  </a:lnTo>
                  <a:lnTo>
                    <a:pt x="815261" y="3132292"/>
                  </a:lnTo>
                  <a:lnTo>
                    <a:pt x="760324" y="3115388"/>
                  </a:lnTo>
                  <a:lnTo>
                    <a:pt x="699048" y="3109049"/>
                  </a:lnTo>
                  <a:lnTo>
                    <a:pt x="631433" y="3115388"/>
                  </a:lnTo>
                  <a:lnTo>
                    <a:pt x="576496" y="3132292"/>
                  </a:lnTo>
                  <a:lnTo>
                    <a:pt x="532124" y="3155535"/>
                  </a:lnTo>
                  <a:lnTo>
                    <a:pt x="509897" y="3174057"/>
                  </a:lnTo>
                  <a:lnTo>
                    <a:pt x="508881" y="3161872"/>
                  </a:lnTo>
                  <a:lnTo>
                    <a:pt x="502543" y="3094257"/>
                  </a:lnTo>
                  <a:lnTo>
                    <a:pt x="496204" y="3009739"/>
                  </a:lnTo>
                  <a:lnTo>
                    <a:pt x="489865" y="2906203"/>
                  </a:lnTo>
                  <a:lnTo>
                    <a:pt x="487752" y="2789991"/>
                  </a:lnTo>
                  <a:lnTo>
                    <a:pt x="481413" y="2656874"/>
                  </a:lnTo>
                  <a:lnTo>
                    <a:pt x="477187" y="2515306"/>
                  </a:lnTo>
                  <a:lnTo>
                    <a:pt x="470848" y="2356833"/>
                  </a:lnTo>
                  <a:lnTo>
                    <a:pt x="470848" y="2014534"/>
                  </a:lnTo>
                  <a:lnTo>
                    <a:pt x="472557" y="1865839"/>
                  </a:lnTo>
                  <a:lnTo>
                    <a:pt x="432814" y="1864514"/>
                  </a:lnTo>
                  <a:lnTo>
                    <a:pt x="373651" y="1853949"/>
                  </a:lnTo>
                  <a:lnTo>
                    <a:pt x="325052" y="1837046"/>
                  </a:lnTo>
                  <a:lnTo>
                    <a:pt x="325052" y="1828594"/>
                  </a:lnTo>
                  <a:lnTo>
                    <a:pt x="322940" y="1794786"/>
                  </a:lnTo>
                  <a:lnTo>
                    <a:pt x="322940" y="1744075"/>
                  </a:lnTo>
                  <a:lnTo>
                    <a:pt x="318714" y="1678573"/>
                  </a:lnTo>
                  <a:lnTo>
                    <a:pt x="316601" y="1602507"/>
                  </a:lnTo>
                  <a:lnTo>
                    <a:pt x="310262" y="1511649"/>
                  </a:lnTo>
                  <a:lnTo>
                    <a:pt x="306036" y="1414453"/>
                  </a:lnTo>
                  <a:lnTo>
                    <a:pt x="305982" y="1411824"/>
                  </a:lnTo>
                  <a:cubicBezTo>
                    <a:pt x="230181" y="1482693"/>
                    <a:pt x="194342" y="1497021"/>
                    <a:pt x="144823" y="1428269"/>
                  </a:cubicBezTo>
                  <a:cubicBezTo>
                    <a:pt x="84357" y="1344317"/>
                    <a:pt x="4485" y="945726"/>
                    <a:pt x="207" y="853439"/>
                  </a:cubicBezTo>
                  <a:cubicBezTo>
                    <a:pt x="-4072" y="761152"/>
                    <a:pt x="58689" y="262277"/>
                    <a:pt x="119155" y="143029"/>
                  </a:cubicBezTo>
                  <a:cubicBezTo>
                    <a:pt x="170836" y="41106"/>
                    <a:pt x="210741" y="36716"/>
                    <a:pt x="307919" y="100190"/>
                  </a:cubicBezTo>
                  <a:lnTo>
                    <a:pt x="316601" y="100190"/>
                  </a:lnTo>
                  <a:lnTo>
                    <a:pt x="344069" y="104416"/>
                  </a:lnTo>
                  <a:lnTo>
                    <a:pt x="390554" y="106529"/>
                  </a:lnTo>
                  <a:lnTo>
                    <a:pt x="441265" y="112868"/>
                  </a:lnTo>
                  <a:lnTo>
                    <a:pt x="551139" y="119207"/>
                  </a:lnTo>
                  <a:lnTo>
                    <a:pt x="603963" y="119207"/>
                  </a:lnTo>
                  <a:lnTo>
                    <a:pt x="741306" y="119207"/>
                  </a:lnTo>
                  <a:lnTo>
                    <a:pt x="831475" y="117158"/>
                  </a:lnTo>
                  <a:lnTo>
                    <a:pt x="990634" y="290600"/>
                  </a:lnTo>
                  <a:lnTo>
                    <a:pt x="990634" y="307503"/>
                  </a:lnTo>
                  <a:lnTo>
                    <a:pt x="992747" y="356101"/>
                  </a:lnTo>
                  <a:lnTo>
                    <a:pt x="996973" y="421603"/>
                  </a:lnTo>
                  <a:lnTo>
                    <a:pt x="996973" y="495557"/>
                  </a:lnTo>
                  <a:lnTo>
                    <a:pt x="999086" y="577963"/>
                  </a:lnTo>
                  <a:lnTo>
                    <a:pt x="999086" y="770242"/>
                  </a:lnTo>
                  <a:lnTo>
                    <a:pt x="1003312" y="869551"/>
                  </a:lnTo>
                  <a:lnTo>
                    <a:pt x="999086" y="968861"/>
                  </a:lnTo>
                  <a:lnTo>
                    <a:pt x="999086" y="1066057"/>
                  </a:lnTo>
                  <a:lnTo>
                    <a:pt x="996973" y="1156914"/>
                  </a:lnTo>
                  <a:lnTo>
                    <a:pt x="990634" y="1241433"/>
                  </a:lnTo>
                  <a:lnTo>
                    <a:pt x="1127976" y="1395679"/>
                  </a:lnTo>
                  <a:lnTo>
                    <a:pt x="1256867" y="1230868"/>
                  </a:lnTo>
                  <a:lnTo>
                    <a:pt x="1256867" y="1222416"/>
                  </a:lnTo>
                  <a:lnTo>
                    <a:pt x="1254754" y="1192835"/>
                  </a:lnTo>
                  <a:lnTo>
                    <a:pt x="1248415" y="1150575"/>
                  </a:lnTo>
                  <a:lnTo>
                    <a:pt x="1242076" y="1089300"/>
                  </a:lnTo>
                  <a:lnTo>
                    <a:pt x="1227286" y="1017459"/>
                  </a:lnTo>
                  <a:lnTo>
                    <a:pt x="1218834" y="937166"/>
                  </a:lnTo>
                  <a:lnTo>
                    <a:pt x="1201930" y="850535"/>
                  </a:lnTo>
                  <a:lnTo>
                    <a:pt x="1187139" y="753338"/>
                  </a:lnTo>
                  <a:lnTo>
                    <a:pt x="1166010" y="654029"/>
                  </a:lnTo>
                  <a:lnTo>
                    <a:pt x="1121638" y="453298"/>
                  </a:lnTo>
                  <a:lnTo>
                    <a:pt x="1096282" y="353988"/>
                  </a:lnTo>
                  <a:lnTo>
                    <a:pt x="1075109" y="284419"/>
                  </a:lnTo>
                  <a:lnTo>
                    <a:pt x="1077266" y="284261"/>
                  </a:lnTo>
                  <a:lnTo>
                    <a:pt x="1139570" y="101504"/>
                  </a:lnTo>
                  <a:lnTo>
                    <a:pt x="1189255" y="98077"/>
                  </a:lnTo>
                  <a:lnTo>
                    <a:pt x="1316033" y="85399"/>
                  </a:lnTo>
                  <a:lnTo>
                    <a:pt x="1566600" y="46694"/>
                  </a:lnTo>
                  <a:cubicBezTo>
                    <a:pt x="1610778" y="17300"/>
                    <a:pt x="1643478" y="900"/>
                    <a:pt x="1670607" y="36"/>
                  </a:cubicBez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682"/>
            <p:cNvSpPr>
              <a:spLocks/>
            </p:cNvSpPr>
            <p:nvPr/>
          </p:nvSpPr>
          <p:spPr bwMode="auto">
            <a:xfrm>
              <a:off x="971747" y="1431291"/>
              <a:ext cx="1610070" cy="1559365"/>
            </a:xfrm>
            <a:custGeom>
              <a:avLst/>
              <a:gdLst/>
              <a:ahLst/>
              <a:cxnLst/>
              <a:rect l="l" t="t" r="r" b="b"/>
              <a:pathLst>
                <a:path w="1610077" h="1559366">
                  <a:moveTo>
                    <a:pt x="1371793" y="409701"/>
                  </a:moveTo>
                  <a:lnTo>
                    <a:pt x="1364975" y="435271"/>
                  </a:lnTo>
                  <a:lnTo>
                    <a:pt x="1337506" y="490208"/>
                  </a:lnTo>
                  <a:lnTo>
                    <a:pt x="1297360" y="536693"/>
                  </a:lnTo>
                  <a:lnTo>
                    <a:pt x="1252987" y="570500"/>
                  </a:lnTo>
                  <a:lnTo>
                    <a:pt x="1198050" y="604308"/>
                  </a:lnTo>
                  <a:lnTo>
                    <a:pt x="1141000" y="625437"/>
                  </a:lnTo>
                  <a:lnTo>
                    <a:pt x="1075498" y="642341"/>
                  </a:lnTo>
                  <a:lnTo>
                    <a:pt x="1007884" y="652906"/>
                  </a:lnTo>
                  <a:lnTo>
                    <a:pt x="940269" y="659245"/>
                  </a:lnTo>
                  <a:lnTo>
                    <a:pt x="870541" y="661358"/>
                  </a:lnTo>
                  <a:lnTo>
                    <a:pt x="800813" y="661358"/>
                  </a:lnTo>
                  <a:lnTo>
                    <a:pt x="733198" y="655019"/>
                  </a:lnTo>
                  <a:lnTo>
                    <a:pt x="669809" y="652906"/>
                  </a:lnTo>
                  <a:lnTo>
                    <a:pt x="610647" y="642341"/>
                  </a:lnTo>
                  <a:lnTo>
                    <a:pt x="557822" y="636002"/>
                  </a:lnTo>
                  <a:lnTo>
                    <a:pt x="511337" y="625437"/>
                  </a:lnTo>
                  <a:lnTo>
                    <a:pt x="473304" y="619098"/>
                  </a:lnTo>
                  <a:lnTo>
                    <a:pt x="443722" y="612759"/>
                  </a:lnTo>
                  <a:lnTo>
                    <a:pt x="424706" y="606421"/>
                  </a:lnTo>
                  <a:lnTo>
                    <a:pt x="418367" y="606421"/>
                  </a:lnTo>
                  <a:lnTo>
                    <a:pt x="441609" y="709956"/>
                  </a:lnTo>
                  <a:lnTo>
                    <a:pt x="450061" y="805039"/>
                  </a:lnTo>
                  <a:lnTo>
                    <a:pt x="450061" y="887445"/>
                  </a:lnTo>
                  <a:lnTo>
                    <a:pt x="441609" y="965624"/>
                  </a:lnTo>
                  <a:lnTo>
                    <a:pt x="424706" y="1029013"/>
                  </a:lnTo>
                  <a:lnTo>
                    <a:pt x="401463" y="1088176"/>
                  </a:lnTo>
                  <a:lnTo>
                    <a:pt x="376108" y="1138887"/>
                  </a:lnTo>
                  <a:lnTo>
                    <a:pt x="344413" y="1179034"/>
                  </a:lnTo>
                  <a:lnTo>
                    <a:pt x="316557" y="1210604"/>
                  </a:lnTo>
                  <a:lnTo>
                    <a:pt x="388444" y="1276816"/>
                  </a:lnTo>
                  <a:lnTo>
                    <a:pt x="481415" y="1344431"/>
                  </a:lnTo>
                  <a:lnTo>
                    <a:pt x="584950" y="1397255"/>
                  </a:lnTo>
                  <a:lnTo>
                    <a:pt x="684259" y="1431063"/>
                  </a:lnTo>
                  <a:lnTo>
                    <a:pt x="787795" y="1454305"/>
                  </a:lnTo>
                  <a:lnTo>
                    <a:pt x="884991" y="1460644"/>
                  </a:lnTo>
                  <a:lnTo>
                    <a:pt x="984300" y="1458531"/>
                  </a:lnTo>
                  <a:lnTo>
                    <a:pt x="1077271" y="1441628"/>
                  </a:lnTo>
                  <a:lnTo>
                    <a:pt x="1166015" y="1412046"/>
                  </a:lnTo>
                  <a:lnTo>
                    <a:pt x="1246308" y="1374013"/>
                  </a:lnTo>
                  <a:lnTo>
                    <a:pt x="1320262" y="1321189"/>
                  </a:lnTo>
                  <a:lnTo>
                    <a:pt x="1387876" y="1257800"/>
                  </a:lnTo>
                  <a:lnTo>
                    <a:pt x="1442814" y="1183846"/>
                  </a:lnTo>
                  <a:lnTo>
                    <a:pt x="1485073" y="1099328"/>
                  </a:lnTo>
                  <a:lnTo>
                    <a:pt x="1510428" y="1021148"/>
                  </a:lnTo>
                  <a:lnTo>
                    <a:pt x="1523106" y="940855"/>
                  </a:lnTo>
                  <a:lnTo>
                    <a:pt x="1523106" y="854224"/>
                  </a:lnTo>
                  <a:lnTo>
                    <a:pt x="1512541" y="763366"/>
                  </a:lnTo>
                  <a:lnTo>
                    <a:pt x="1493525" y="670396"/>
                  </a:lnTo>
                  <a:lnTo>
                    <a:pt x="1463943" y="579539"/>
                  </a:lnTo>
                  <a:lnTo>
                    <a:pt x="1423797" y="492907"/>
                  </a:lnTo>
                  <a:close/>
                  <a:moveTo>
                    <a:pt x="781796" y="0"/>
                  </a:moveTo>
                  <a:lnTo>
                    <a:pt x="781796" y="0"/>
                  </a:lnTo>
                  <a:lnTo>
                    <a:pt x="781797" y="0"/>
                  </a:lnTo>
                  <a:lnTo>
                    <a:pt x="885332" y="10565"/>
                  </a:lnTo>
                  <a:lnTo>
                    <a:pt x="930841" y="19667"/>
                  </a:lnTo>
                  <a:lnTo>
                    <a:pt x="990979" y="31694"/>
                  </a:lnTo>
                  <a:lnTo>
                    <a:pt x="1019193" y="42205"/>
                  </a:lnTo>
                  <a:lnTo>
                    <a:pt x="1098741" y="71841"/>
                  </a:lnTo>
                  <a:lnTo>
                    <a:pt x="1179034" y="109874"/>
                  </a:lnTo>
                  <a:lnTo>
                    <a:pt x="1242423" y="152133"/>
                  </a:lnTo>
                  <a:lnTo>
                    <a:pt x="1261536" y="167571"/>
                  </a:lnTo>
                  <a:lnTo>
                    <a:pt x="1276229" y="177489"/>
                  </a:lnTo>
                  <a:lnTo>
                    <a:pt x="1294520" y="194212"/>
                  </a:lnTo>
                  <a:lnTo>
                    <a:pt x="1297360" y="196506"/>
                  </a:lnTo>
                  <a:lnTo>
                    <a:pt x="1300891" y="200037"/>
                  </a:lnTo>
                  <a:lnTo>
                    <a:pt x="1350183" y="245104"/>
                  </a:lnTo>
                  <a:lnTo>
                    <a:pt x="1417798" y="325396"/>
                  </a:lnTo>
                  <a:lnTo>
                    <a:pt x="1472735" y="409915"/>
                  </a:lnTo>
                  <a:lnTo>
                    <a:pt x="1521333" y="502885"/>
                  </a:lnTo>
                  <a:lnTo>
                    <a:pt x="1559366" y="597968"/>
                  </a:lnTo>
                  <a:lnTo>
                    <a:pt x="1584722" y="695165"/>
                  </a:lnTo>
                  <a:lnTo>
                    <a:pt x="1603738" y="790248"/>
                  </a:lnTo>
                  <a:lnTo>
                    <a:pt x="1610077" y="885331"/>
                  </a:lnTo>
                  <a:lnTo>
                    <a:pt x="1607964" y="978302"/>
                  </a:lnTo>
                  <a:lnTo>
                    <a:pt x="1591061" y="1064933"/>
                  </a:lnTo>
                  <a:lnTo>
                    <a:pt x="1565705" y="1145226"/>
                  </a:lnTo>
                  <a:lnTo>
                    <a:pt x="1521333" y="1236083"/>
                  </a:lnTo>
                  <a:lnTo>
                    <a:pt x="1462170" y="1314263"/>
                  </a:lnTo>
                  <a:lnTo>
                    <a:pt x="1398781" y="1381877"/>
                  </a:lnTo>
                  <a:lnTo>
                    <a:pt x="1320601" y="1441040"/>
                  </a:lnTo>
                  <a:lnTo>
                    <a:pt x="1236083" y="1487526"/>
                  </a:lnTo>
                  <a:lnTo>
                    <a:pt x="1147339" y="1523446"/>
                  </a:lnTo>
                  <a:lnTo>
                    <a:pt x="1052255" y="1546688"/>
                  </a:lnTo>
                  <a:lnTo>
                    <a:pt x="952946" y="1559366"/>
                  </a:lnTo>
                  <a:lnTo>
                    <a:pt x="849411" y="1559366"/>
                  </a:lnTo>
                  <a:lnTo>
                    <a:pt x="743763" y="1546688"/>
                  </a:lnTo>
                  <a:lnTo>
                    <a:pt x="640228" y="1523446"/>
                  </a:lnTo>
                  <a:lnTo>
                    <a:pt x="534579" y="1485413"/>
                  </a:lnTo>
                  <a:lnTo>
                    <a:pt x="424705" y="1430476"/>
                  </a:lnTo>
                  <a:lnTo>
                    <a:pt x="325396" y="1364974"/>
                  </a:lnTo>
                  <a:lnTo>
                    <a:pt x="238765" y="1288907"/>
                  </a:lnTo>
                  <a:lnTo>
                    <a:pt x="218133" y="1265487"/>
                  </a:lnTo>
                  <a:lnTo>
                    <a:pt x="217635" y="1265665"/>
                  </a:lnTo>
                  <a:lnTo>
                    <a:pt x="210712" y="1257063"/>
                  </a:lnTo>
                  <a:lnTo>
                    <a:pt x="160585" y="1200163"/>
                  </a:lnTo>
                  <a:lnTo>
                    <a:pt x="99309" y="1105079"/>
                  </a:lnTo>
                  <a:lnTo>
                    <a:pt x="90660" y="1087028"/>
                  </a:lnTo>
                  <a:lnTo>
                    <a:pt x="88745" y="1083950"/>
                  </a:lnTo>
                  <a:lnTo>
                    <a:pt x="72305" y="1048723"/>
                  </a:lnTo>
                  <a:lnTo>
                    <a:pt x="50711" y="1003657"/>
                  </a:lnTo>
                  <a:lnTo>
                    <a:pt x="49199" y="999210"/>
                  </a:lnTo>
                  <a:lnTo>
                    <a:pt x="44372" y="988867"/>
                  </a:lnTo>
                  <a:lnTo>
                    <a:pt x="32532" y="950190"/>
                  </a:lnTo>
                  <a:lnTo>
                    <a:pt x="14791" y="898009"/>
                  </a:lnTo>
                  <a:lnTo>
                    <a:pt x="13404" y="887703"/>
                  </a:lnTo>
                  <a:lnTo>
                    <a:pt x="12678" y="885332"/>
                  </a:lnTo>
                  <a:lnTo>
                    <a:pt x="9859" y="861370"/>
                  </a:lnTo>
                  <a:lnTo>
                    <a:pt x="0" y="788135"/>
                  </a:lnTo>
                  <a:lnTo>
                    <a:pt x="0" y="777571"/>
                  </a:lnTo>
                  <a:lnTo>
                    <a:pt x="0" y="678261"/>
                  </a:lnTo>
                  <a:lnTo>
                    <a:pt x="0" y="671922"/>
                  </a:lnTo>
                  <a:lnTo>
                    <a:pt x="14791" y="562048"/>
                  </a:lnTo>
                  <a:lnTo>
                    <a:pt x="50702" y="454316"/>
                  </a:lnTo>
                  <a:lnTo>
                    <a:pt x="50711" y="454287"/>
                  </a:lnTo>
                  <a:lnTo>
                    <a:pt x="99309" y="361317"/>
                  </a:lnTo>
                  <a:lnTo>
                    <a:pt x="156359" y="274685"/>
                  </a:lnTo>
                  <a:lnTo>
                    <a:pt x="223974" y="200731"/>
                  </a:lnTo>
                  <a:lnTo>
                    <a:pt x="263931" y="169414"/>
                  </a:lnTo>
                  <a:lnTo>
                    <a:pt x="302154" y="139456"/>
                  </a:lnTo>
                  <a:lnTo>
                    <a:pt x="388785" y="86632"/>
                  </a:lnTo>
                  <a:lnTo>
                    <a:pt x="422339" y="71025"/>
                  </a:lnTo>
                  <a:lnTo>
                    <a:pt x="479642" y="44372"/>
                  </a:lnTo>
                  <a:lnTo>
                    <a:pt x="534067" y="30175"/>
                  </a:lnTo>
                  <a:lnTo>
                    <a:pt x="576839" y="19017"/>
                  </a:lnTo>
                  <a:lnTo>
                    <a:pt x="680374" y="4226"/>
                  </a:lnTo>
                  <a:lnTo>
                    <a:pt x="767966" y="576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 707"/>
            <p:cNvSpPr>
              <a:spLocks/>
            </p:cNvSpPr>
            <p:nvPr/>
          </p:nvSpPr>
          <p:spPr bwMode="auto">
            <a:xfrm>
              <a:off x="1309021" y="6197449"/>
              <a:ext cx="570502" cy="255663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3" y="3"/>
                </a:cxn>
                <a:cxn ang="0">
                  <a:pos x="189" y="11"/>
                </a:cxn>
                <a:cxn ang="0">
                  <a:pos x="209" y="22"/>
                </a:cxn>
                <a:cxn ang="0">
                  <a:pos x="226" y="37"/>
                </a:cxn>
                <a:cxn ang="0">
                  <a:pos x="240" y="52"/>
                </a:cxn>
                <a:cxn ang="0">
                  <a:pos x="250" y="69"/>
                </a:cxn>
                <a:cxn ang="0">
                  <a:pos x="258" y="84"/>
                </a:cxn>
                <a:cxn ang="0">
                  <a:pos x="264" y="100"/>
                </a:cxn>
                <a:cxn ang="0">
                  <a:pos x="267" y="110"/>
                </a:cxn>
                <a:cxn ang="0">
                  <a:pos x="270" y="118"/>
                </a:cxn>
                <a:cxn ang="0">
                  <a:pos x="270" y="121"/>
                </a:cxn>
                <a:cxn ang="0">
                  <a:pos x="0" y="121"/>
                </a:cxn>
                <a:cxn ang="0">
                  <a:pos x="0" y="118"/>
                </a:cxn>
                <a:cxn ang="0">
                  <a:pos x="2" y="110"/>
                </a:cxn>
                <a:cxn ang="0">
                  <a:pos x="3" y="100"/>
                </a:cxn>
                <a:cxn ang="0">
                  <a:pos x="8" y="84"/>
                </a:cxn>
                <a:cxn ang="0">
                  <a:pos x="15" y="69"/>
                </a:cxn>
                <a:cxn ang="0">
                  <a:pos x="24" y="52"/>
                </a:cxn>
                <a:cxn ang="0">
                  <a:pos x="37" y="37"/>
                </a:cxn>
                <a:cxn ang="0">
                  <a:pos x="55" y="22"/>
                </a:cxn>
                <a:cxn ang="0">
                  <a:pos x="76" y="11"/>
                </a:cxn>
                <a:cxn ang="0">
                  <a:pos x="102" y="3"/>
                </a:cxn>
                <a:cxn ang="0">
                  <a:pos x="134" y="0"/>
                </a:cxn>
              </a:cxnLst>
              <a:rect l="0" t="0" r="r" b="b"/>
              <a:pathLst>
                <a:path w="270" h="121">
                  <a:moveTo>
                    <a:pt x="134" y="0"/>
                  </a:moveTo>
                  <a:lnTo>
                    <a:pt x="163" y="3"/>
                  </a:lnTo>
                  <a:lnTo>
                    <a:pt x="189" y="11"/>
                  </a:lnTo>
                  <a:lnTo>
                    <a:pt x="209" y="22"/>
                  </a:lnTo>
                  <a:lnTo>
                    <a:pt x="226" y="37"/>
                  </a:lnTo>
                  <a:lnTo>
                    <a:pt x="240" y="52"/>
                  </a:lnTo>
                  <a:lnTo>
                    <a:pt x="250" y="69"/>
                  </a:lnTo>
                  <a:lnTo>
                    <a:pt x="258" y="84"/>
                  </a:lnTo>
                  <a:lnTo>
                    <a:pt x="264" y="100"/>
                  </a:lnTo>
                  <a:lnTo>
                    <a:pt x="267" y="110"/>
                  </a:lnTo>
                  <a:lnTo>
                    <a:pt x="270" y="118"/>
                  </a:lnTo>
                  <a:lnTo>
                    <a:pt x="270" y="121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2" y="110"/>
                  </a:lnTo>
                  <a:lnTo>
                    <a:pt x="3" y="100"/>
                  </a:lnTo>
                  <a:lnTo>
                    <a:pt x="8" y="84"/>
                  </a:lnTo>
                  <a:lnTo>
                    <a:pt x="15" y="69"/>
                  </a:lnTo>
                  <a:lnTo>
                    <a:pt x="24" y="52"/>
                  </a:lnTo>
                  <a:lnTo>
                    <a:pt x="37" y="37"/>
                  </a:lnTo>
                  <a:lnTo>
                    <a:pt x="55" y="22"/>
                  </a:lnTo>
                  <a:lnTo>
                    <a:pt x="76" y="11"/>
                  </a:lnTo>
                  <a:lnTo>
                    <a:pt x="102" y="3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 708"/>
            <p:cNvSpPr>
              <a:spLocks/>
            </p:cNvSpPr>
            <p:nvPr/>
          </p:nvSpPr>
          <p:spPr bwMode="auto">
            <a:xfrm>
              <a:off x="2194746" y="6204190"/>
              <a:ext cx="570502" cy="245105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94" y="3"/>
                </a:cxn>
                <a:cxn ang="0">
                  <a:pos x="216" y="11"/>
                </a:cxn>
                <a:cxn ang="0">
                  <a:pos x="233" y="21"/>
                </a:cxn>
                <a:cxn ang="0">
                  <a:pos x="247" y="35"/>
                </a:cxn>
                <a:cxn ang="0">
                  <a:pos x="258" y="50"/>
                </a:cxn>
                <a:cxn ang="0">
                  <a:pos x="264" y="66"/>
                </a:cxn>
                <a:cxn ang="0">
                  <a:pos x="267" y="81"/>
                </a:cxn>
                <a:cxn ang="0">
                  <a:pos x="270" y="95"/>
                </a:cxn>
                <a:cxn ang="0">
                  <a:pos x="270" y="116"/>
                </a:cxn>
                <a:cxn ang="0">
                  <a:pos x="0" y="116"/>
                </a:cxn>
                <a:cxn ang="0">
                  <a:pos x="1" y="113"/>
                </a:cxn>
                <a:cxn ang="0">
                  <a:pos x="4" y="105"/>
                </a:cxn>
                <a:cxn ang="0">
                  <a:pos x="9" y="95"/>
                </a:cxn>
                <a:cxn ang="0">
                  <a:pos x="17" y="81"/>
                </a:cxn>
                <a:cxn ang="0">
                  <a:pos x="27" y="66"/>
                </a:cxn>
                <a:cxn ang="0">
                  <a:pos x="41" y="50"/>
                </a:cxn>
                <a:cxn ang="0">
                  <a:pos x="58" y="35"/>
                </a:cxn>
                <a:cxn ang="0">
                  <a:pos x="79" y="21"/>
                </a:cxn>
                <a:cxn ang="0">
                  <a:pos x="104" y="11"/>
                </a:cxn>
                <a:cxn ang="0">
                  <a:pos x="133" y="3"/>
                </a:cxn>
                <a:cxn ang="0">
                  <a:pos x="165" y="0"/>
                </a:cxn>
              </a:cxnLst>
              <a:rect l="0" t="0" r="r" b="b"/>
              <a:pathLst>
                <a:path w="270" h="116">
                  <a:moveTo>
                    <a:pt x="165" y="0"/>
                  </a:moveTo>
                  <a:lnTo>
                    <a:pt x="194" y="3"/>
                  </a:lnTo>
                  <a:lnTo>
                    <a:pt x="216" y="11"/>
                  </a:lnTo>
                  <a:lnTo>
                    <a:pt x="233" y="21"/>
                  </a:lnTo>
                  <a:lnTo>
                    <a:pt x="247" y="35"/>
                  </a:lnTo>
                  <a:lnTo>
                    <a:pt x="258" y="50"/>
                  </a:lnTo>
                  <a:lnTo>
                    <a:pt x="264" y="66"/>
                  </a:lnTo>
                  <a:lnTo>
                    <a:pt x="267" y="81"/>
                  </a:lnTo>
                  <a:lnTo>
                    <a:pt x="270" y="95"/>
                  </a:lnTo>
                  <a:lnTo>
                    <a:pt x="270" y="116"/>
                  </a:lnTo>
                  <a:lnTo>
                    <a:pt x="0" y="116"/>
                  </a:lnTo>
                  <a:lnTo>
                    <a:pt x="1" y="113"/>
                  </a:lnTo>
                  <a:lnTo>
                    <a:pt x="4" y="105"/>
                  </a:lnTo>
                  <a:lnTo>
                    <a:pt x="9" y="95"/>
                  </a:lnTo>
                  <a:lnTo>
                    <a:pt x="17" y="81"/>
                  </a:lnTo>
                  <a:lnTo>
                    <a:pt x="27" y="66"/>
                  </a:lnTo>
                  <a:lnTo>
                    <a:pt x="41" y="50"/>
                  </a:lnTo>
                  <a:lnTo>
                    <a:pt x="58" y="35"/>
                  </a:lnTo>
                  <a:lnTo>
                    <a:pt x="79" y="21"/>
                  </a:lnTo>
                  <a:lnTo>
                    <a:pt x="104" y="11"/>
                  </a:lnTo>
                  <a:lnTo>
                    <a:pt x="133" y="3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0" name="Elbow Connector 60"/>
          <p:cNvCxnSpPr/>
          <p:nvPr/>
        </p:nvCxnSpPr>
        <p:spPr>
          <a:xfrm rot="16200000" flipV="1">
            <a:off x="6671479" y="5049712"/>
            <a:ext cx="669705" cy="508989"/>
          </a:xfrm>
          <a:prstGeom prst="bentConnector2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67"/>
          <p:cNvCxnSpPr/>
          <p:nvPr/>
        </p:nvCxnSpPr>
        <p:spPr>
          <a:xfrm rot="10800000">
            <a:off x="7905319" y="3986977"/>
            <a:ext cx="811256" cy="542895"/>
          </a:xfrm>
          <a:prstGeom prst="bentConnector3">
            <a:avLst>
              <a:gd name="adj1" fmla="val 50000"/>
            </a:avLst>
          </a:prstGeom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86"/>
          <p:cNvCxnSpPr/>
          <p:nvPr/>
        </p:nvCxnSpPr>
        <p:spPr>
          <a:xfrm rot="5400000">
            <a:off x="3000750" y="5316252"/>
            <a:ext cx="738020" cy="443484"/>
          </a:xfrm>
          <a:prstGeom prst="bentConnector3">
            <a:avLst>
              <a:gd name="adj1" fmla="val 50000"/>
            </a:avLst>
          </a:prstGeom>
          <a:ln w="38100" cap="rnd">
            <a:solidFill>
              <a:schemeClr val="accent6">
                <a:lumMod val="40000"/>
                <a:lumOff val="60000"/>
              </a:schemeClr>
            </a:solidFill>
            <a:prstDash val="sysDot"/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93"/>
          <p:cNvCxnSpPr/>
          <p:nvPr/>
        </p:nvCxnSpPr>
        <p:spPr>
          <a:xfrm rot="10800000" flipV="1">
            <a:off x="1350810" y="4196989"/>
            <a:ext cx="671137" cy="332883"/>
          </a:xfrm>
          <a:prstGeom prst="bentConnector3">
            <a:avLst>
              <a:gd name="adj1" fmla="val 50000"/>
            </a:avLst>
          </a:prstGeom>
          <a:ln w="38100" cap="rnd">
            <a:solidFill>
              <a:schemeClr val="accent6">
                <a:lumMod val="40000"/>
                <a:lumOff val="60000"/>
              </a:schemeClr>
            </a:solidFill>
            <a:prstDash val="sysDot"/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1 CuadroTexto"/>
          <p:cNvSpPr txBox="1">
            <a:spLocks noChangeArrowheads="1"/>
          </p:cNvSpPr>
          <p:nvPr/>
        </p:nvSpPr>
        <p:spPr bwMode="auto">
          <a:xfrm>
            <a:off x="180405" y="56818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AFLUENCIA DE PERSONAS QUE VISITARON </a:t>
            </a:r>
            <a:r>
              <a:rPr lang="es-EC" altLang="es-EC" sz="2400" b="1" u="sng" dirty="0">
                <a:latin typeface="Century Gothic" pitchFamily="34" charset="0"/>
              </a:rPr>
              <a:t>LA </a:t>
            </a:r>
            <a:r>
              <a:rPr lang="es-EC" altLang="es-EC" sz="2400" b="1" u="sng" dirty="0" smtClean="0">
                <a:latin typeface="Century Gothic" pitchFamily="34" charset="0"/>
              </a:rPr>
              <a:t>XIII </a:t>
            </a:r>
            <a:r>
              <a:rPr lang="es-EC" altLang="es-EC" sz="2400" b="1" u="sng" dirty="0" smtClean="0">
                <a:latin typeface="Century Gothic" pitchFamily="34" charset="0"/>
              </a:rPr>
              <a:t>BIENAL</a:t>
            </a:r>
            <a:endParaRPr lang="es-EC" altLang="es-EC" sz="2400" b="1" u="sng" dirty="0" smtClean="0">
              <a:latin typeface="Century Gothic" pitchFamily="34" charset="0"/>
            </a:endParaRPr>
          </a:p>
        </p:txBody>
      </p:sp>
      <p:grpSp>
        <p:nvGrpSpPr>
          <p:cNvPr id="71" name="Group 44"/>
          <p:cNvGrpSpPr/>
          <p:nvPr/>
        </p:nvGrpSpPr>
        <p:grpSpPr>
          <a:xfrm>
            <a:off x="1764581" y="3590833"/>
            <a:ext cx="289673" cy="442277"/>
            <a:chOff x="13763626" y="4056063"/>
            <a:chExt cx="1570038" cy="3228975"/>
          </a:xfrm>
          <a:solidFill>
            <a:schemeClr val="bg1"/>
          </a:solidFill>
        </p:grpSpPr>
        <p:sp>
          <p:nvSpPr>
            <p:cNvPr id="72" name="Freeform 8"/>
            <p:cNvSpPr>
              <a:spLocks/>
            </p:cNvSpPr>
            <p:nvPr/>
          </p:nvSpPr>
          <p:spPr bwMode="auto">
            <a:xfrm>
              <a:off x="13763626" y="4713288"/>
              <a:ext cx="1570038" cy="2571750"/>
            </a:xfrm>
            <a:custGeom>
              <a:avLst/>
              <a:gdLst>
                <a:gd name="T0" fmla="*/ 165 w 597"/>
                <a:gd name="T1" fmla="*/ 592 h 970"/>
                <a:gd name="T2" fmla="*/ 141 w 597"/>
                <a:gd name="T3" fmla="*/ 592 h 970"/>
                <a:gd name="T4" fmla="*/ 92 w 597"/>
                <a:gd name="T5" fmla="*/ 532 h 970"/>
                <a:gd name="T6" fmla="*/ 149 w 597"/>
                <a:gd name="T7" fmla="*/ 237 h 970"/>
                <a:gd name="T8" fmla="*/ 149 w 597"/>
                <a:gd name="T9" fmla="*/ 225 h 970"/>
                <a:gd name="T10" fmla="*/ 117 w 597"/>
                <a:gd name="T11" fmla="*/ 324 h 970"/>
                <a:gd name="T12" fmla="*/ 80 w 597"/>
                <a:gd name="T13" fmla="*/ 436 h 970"/>
                <a:gd name="T14" fmla="*/ 40 w 597"/>
                <a:gd name="T15" fmla="*/ 465 h 970"/>
                <a:gd name="T16" fmla="*/ 2 w 597"/>
                <a:gd name="T17" fmla="*/ 436 h 970"/>
                <a:gd name="T18" fmla="*/ 2 w 597"/>
                <a:gd name="T19" fmla="*/ 411 h 970"/>
                <a:gd name="T20" fmla="*/ 117 w 597"/>
                <a:gd name="T21" fmla="*/ 58 h 970"/>
                <a:gd name="T22" fmla="*/ 140 w 597"/>
                <a:gd name="T23" fmla="*/ 32 h 970"/>
                <a:gd name="T24" fmla="*/ 227 w 597"/>
                <a:gd name="T25" fmla="*/ 8 h 970"/>
                <a:gd name="T26" fmla="*/ 413 w 597"/>
                <a:gd name="T27" fmla="*/ 17 h 970"/>
                <a:gd name="T28" fmla="*/ 435 w 597"/>
                <a:gd name="T29" fmla="*/ 24 h 970"/>
                <a:gd name="T30" fmla="*/ 479 w 597"/>
                <a:gd name="T31" fmla="*/ 70 h 970"/>
                <a:gd name="T32" fmla="*/ 588 w 597"/>
                <a:gd name="T33" fmla="*/ 406 h 970"/>
                <a:gd name="T34" fmla="*/ 562 w 597"/>
                <a:gd name="T35" fmla="*/ 463 h 970"/>
                <a:gd name="T36" fmla="*/ 510 w 597"/>
                <a:gd name="T37" fmla="*/ 432 h 970"/>
                <a:gd name="T38" fmla="*/ 454 w 597"/>
                <a:gd name="T39" fmla="*/ 260 h 970"/>
                <a:gd name="T40" fmla="*/ 439 w 597"/>
                <a:gd name="T41" fmla="*/ 218 h 970"/>
                <a:gd name="T42" fmla="*/ 461 w 597"/>
                <a:gd name="T43" fmla="*/ 333 h 970"/>
                <a:gd name="T44" fmla="*/ 499 w 597"/>
                <a:gd name="T45" fmla="*/ 527 h 970"/>
                <a:gd name="T46" fmla="*/ 445 w 597"/>
                <a:gd name="T47" fmla="*/ 592 h 970"/>
                <a:gd name="T48" fmla="*/ 427 w 597"/>
                <a:gd name="T49" fmla="*/ 592 h 970"/>
                <a:gd name="T50" fmla="*/ 427 w 597"/>
                <a:gd name="T51" fmla="*/ 610 h 970"/>
                <a:gd name="T52" fmla="*/ 426 w 597"/>
                <a:gd name="T53" fmla="*/ 900 h 970"/>
                <a:gd name="T54" fmla="*/ 425 w 597"/>
                <a:gd name="T55" fmla="*/ 924 h 970"/>
                <a:gd name="T56" fmla="*/ 372 w 597"/>
                <a:gd name="T57" fmla="*/ 968 h 970"/>
                <a:gd name="T58" fmla="*/ 325 w 597"/>
                <a:gd name="T59" fmla="*/ 917 h 970"/>
                <a:gd name="T60" fmla="*/ 324 w 597"/>
                <a:gd name="T61" fmla="*/ 826 h 970"/>
                <a:gd name="T62" fmla="*/ 324 w 597"/>
                <a:gd name="T63" fmla="*/ 606 h 970"/>
                <a:gd name="T64" fmla="*/ 324 w 597"/>
                <a:gd name="T65" fmla="*/ 592 h 970"/>
                <a:gd name="T66" fmla="*/ 267 w 597"/>
                <a:gd name="T67" fmla="*/ 592 h 970"/>
                <a:gd name="T68" fmla="*/ 267 w 597"/>
                <a:gd name="T69" fmla="*/ 611 h 970"/>
                <a:gd name="T70" fmla="*/ 267 w 597"/>
                <a:gd name="T71" fmla="*/ 904 h 970"/>
                <a:gd name="T72" fmla="*/ 264 w 597"/>
                <a:gd name="T73" fmla="*/ 929 h 970"/>
                <a:gd name="T74" fmla="*/ 214 w 597"/>
                <a:gd name="T75" fmla="*/ 968 h 970"/>
                <a:gd name="T76" fmla="*/ 167 w 597"/>
                <a:gd name="T77" fmla="*/ 924 h 970"/>
                <a:gd name="T78" fmla="*/ 165 w 597"/>
                <a:gd name="T79" fmla="*/ 900 h 970"/>
                <a:gd name="T80" fmla="*/ 165 w 597"/>
                <a:gd name="T81" fmla="*/ 610 h 970"/>
                <a:gd name="T82" fmla="*/ 165 w 597"/>
                <a:gd name="T83" fmla="*/ 592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7" h="970">
                  <a:moveTo>
                    <a:pt x="165" y="592"/>
                  </a:moveTo>
                  <a:cubicBezTo>
                    <a:pt x="156" y="592"/>
                    <a:pt x="148" y="592"/>
                    <a:pt x="141" y="592"/>
                  </a:cubicBezTo>
                  <a:cubicBezTo>
                    <a:pt x="108" y="591"/>
                    <a:pt x="86" y="564"/>
                    <a:pt x="92" y="532"/>
                  </a:cubicBezTo>
                  <a:cubicBezTo>
                    <a:pt x="111" y="434"/>
                    <a:pt x="130" y="336"/>
                    <a:pt x="149" y="237"/>
                  </a:cubicBezTo>
                  <a:cubicBezTo>
                    <a:pt x="150" y="233"/>
                    <a:pt x="150" y="230"/>
                    <a:pt x="149" y="225"/>
                  </a:cubicBezTo>
                  <a:cubicBezTo>
                    <a:pt x="138" y="258"/>
                    <a:pt x="127" y="291"/>
                    <a:pt x="117" y="324"/>
                  </a:cubicBezTo>
                  <a:cubicBezTo>
                    <a:pt x="104" y="361"/>
                    <a:pt x="92" y="399"/>
                    <a:pt x="80" y="436"/>
                  </a:cubicBezTo>
                  <a:cubicBezTo>
                    <a:pt x="74" y="455"/>
                    <a:pt x="58" y="466"/>
                    <a:pt x="40" y="465"/>
                  </a:cubicBezTo>
                  <a:cubicBezTo>
                    <a:pt x="22" y="465"/>
                    <a:pt x="6" y="453"/>
                    <a:pt x="2" y="436"/>
                  </a:cubicBezTo>
                  <a:cubicBezTo>
                    <a:pt x="0" y="428"/>
                    <a:pt x="0" y="419"/>
                    <a:pt x="2" y="411"/>
                  </a:cubicBezTo>
                  <a:cubicBezTo>
                    <a:pt x="40" y="293"/>
                    <a:pt x="78" y="176"/>
                    <a:pt x="117" y="58"/>
                  </a:cubicBezTo>
                  <a:cubicBezTo>
                    <a:pt x="121" y="48"/>
                    <a:pt x="130" y="38"/>
                    <a:pt x="140" y="32"/>
                  </a:cubicBezTo>
                  <a:cubicBezTo>
                    <a:pt x="166" y="16"/>
                    <a:pt x="196" y="11"/>
                    <a:pt x="227" y="8"/>
                  </a:cubicBezTo>
                  <a:cubicBezTo>
                    <a:pt x="289" y="0"/>
                    <a:pt x="351" y="1"/>
                    <a:pt x="413" y="17"/>
                  </a:cubicBezTo>
                  <a:cubicBezTo>
                    <a:pt x="420" y="19"/>
                    <a:pt x="428" y="22"/>
                    <a:pt x="435" y="24"/>
                  </a:cubicBezTo>
                  <a:cubicBezTo>
                    <a:pt x="458" y="31"/>
                    <a:pt x="472" y="46"/>
                    <a:pt x="479" y="70"/>
                  </a:cubicBezTo>
                  <a:cubicBezTo>
                    <a:pt x="515" y="182"/>
                    <a:pt x="552" y="294"/>
                    <a:pt x="588" y="406"/>
                  </a:cubicBezTo>
                  <a:cubicBezTo>
                    <a:pt x="597" y="433"/>
                    <a:pt x="586" y="456"/>
                    <a:pt x="562" y="463"/>
                  </a:cubicBezTo>
                  <a:cubicBezTo>
                    <a:pt x="539" y="470"/>
                    <a:pt x="519" y="458"/>
                    <a:pt x="510" y="432"/>
                  </a:cubicBezTo>
                  <a:cubicBezTo>
                    <a:pt x="491" y="374"/>
                    <a:pt x="473" y="317"/>
                    <a:pt x="454" y="260"/>
                  </a:cubicBezTo>
                  <a:cubicBezTo>
                    <a:pt x="450" y="246"/>
                    <a:pt x="445" y="232"/>
                    <a:pt x="439" y="218"/>
                  </a:cubicBezTo>
                  <a:cubicBezTo>
                    <a:pt x="446" y="256"/>
                    <a:pt x="453" y="295"/>
                    <a:pt x="461" y="333"/>
                  </a:cubicBezTo>
                  <a:cubicBezTo>
                    <a:pt x="473" y="398"/>
                    <a:pt x="486" y="462"/>
                    <a:pt x="499" y="527"/>
                  </a:cubicBezTo>
                  <a:cubicBezTo>
                    <a:pt x="506" y="566"/>
                    <a:pt x="484" y="592"/>
                    <a:pt x="445" y="592"/>
                  </a:cubicBezTo>
                  <a:cubicBezTo>
                    <a:pt x="439" y="592"/>
                    <a:pt x="434" y="592"/>
                    <a:pt x="427" y="592"/>
                  </a:cubicBezTo>
                  <a:cubicBezTo>
                    <a:pt x="427" y="599"/>
                    <a:pt x="427" y="604"/>
                    <a:pt x="427" y="610"/>
                  </a:cubicBezTo>
                  <a:cubicBezTo>
                    <a:pt x="426" y="707"/>
                    <a:pt x="427" y="803"/>
                    <a:pt x="426" y="900"/>
                  </a:cubicBezTo>
                  <a:cubicBezTo>
                    <a:pt x="426" y="908"/>
                    <a:pt x="426" y="916"/>
                    <a:pt x="425" y="924"/>
                  </a:cubicBezTo>
                  <a:cubicBezTo>
                    <a:pt x="419" y="951"/>
                    <a:pt x="397" y="970"/>
                    <a:pt x="372" y="968"/>
                  </a:cubicBezTo>
                  <a:cubicBezTo>
                    <a:pt x="348" y="966"/>
                    <a:pt x="326" y="945"/>
                    <a:pt x="325" y="917"/>
                  </a:cubicBezTo>
                  <a:cubicBezTo>
                    <a:pt x="323" y="887"/>
                    <a:pt x="324" y="857"/>
                    <a:pt x="324" y="826"/>
                  </a:cubicBezTo>
                  <a:cubicBezTo>
                    <a:pt x="324" y="753"/>
                    <a:pt x="324" y="679"/>
                    <a:pt x="324" y="606"/>
                  </a:cubicBezTo>
                  <a:cubicBezTo>
                    <a:pt x="324" y="602"/>
                    <a:pt x="324" y="597"/>
                    <a:pt x="324" y="592"/>
                  </a:cubicBezTo>
                  <a:cubicBezTo>
                    <a:pt x="305" y="592"/>
                    <a:pt x="287" y="592"/>
                    <a:pt x="267" y="592"/>
                  </a:cubicBezTo>
                  <a:cubicBezTo>
                    <a:pt x="267" y="599"/>
                    <a:pt x="267" y="605"/>
                    <a:pt x="267" y="611"/>
                  </a:cubicBezTo>
                  <a:cubicBezTo>
                    <a:pt x="267" y="709"/>
                    <a:pt x="267" y="807"/>
                    <a:pt x="267" y="904"/>
                  </a:cubicBezTo>
                  <a:cubicBezTo>
                    <a:pt x="267" y="913"/>
                    <a:pt x="266" y="921"/>
                    <a:pt x="264" y="929"/>
                  </a:cubicBezTo>
                  <a:cubicBezTo>
                    <a:pt x="257" y="954"/>
                    <a:pt x="237" y="969"/>
                    <a:pt x="214" y="968"/>
                  </a:cubicBezTo>
                  <a:cubicBezTo>
                    <a:pt x="192" y="967"/>
                    <a:pt x="171" y="948"/>
                    <a:pt x="167" y="924"/>
                  </a:cubicBezTo>
                  <a:cubicBezTo>
                    <a:pt x="165" y="916"/>
                    <a:pt x="165" y="908"/>
                    <a:pt x="165" y="900"/>
                  </a:cubicBezTo>
                  <a:cubicBezTo>
                    <a:pt x="165" y="803"/>
                    <a:pt x="165" y="707"/>
                    <a:pt x="165" y="610"/>
                  </a:cubicBezTo>
                  <a:cubicBezTo>
                    <a:pt x="165" y="604"/>
                    <a:pt x="165" y="599"/>
                    <a:pt x="165" y="5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14257338" y="4056063"/>
              <a:ext cx="568325" cy="569913"/>
            </a:xfrm>
            <a:custGeom>
              <a:avLst/>
              <a:gdLst>
                <a:gd name="T0" fmla="*/ 108 w 216"/>
                <a:gd name="T1" fmla="*/ 215 h 215"/>
                <a:gd name="T2" fmla="*/ 0 w 216"/>
                <a:gd name="T3" fmla="*/ 108 h 215"/>
                <a:gd name="T4" fmla="*/ 107 w 216"/>
                <a:gd name="T5" fmla="*/ 0 h 215"/>
                <a:gd name="T6" fmla="*/ 216 w 216"/>
                <a:gd name="T7" fmla="*/ 106 h 215"/>
                <a:gd name="T8" fmla="*/ 108 w 216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5">
                  <a:moveTo>
                    <a:pt x="108" y="215"/>
                  </a:moveTo>
                  <a:cubicBezTo>
                    <a:pt x="49" y="215"/>
                    <a:pt x="0" y="167"/>
                    <a:pt x="0" y="108"/>
                  </a:cubicBezTo>
                  <a:cubicBezTo>
                    <a:pt x="0" y="49"/>
                    <a:pt x="48" y="0"/>
                    <a:pt x="107" y="0"/>
                  </a:cubicBezTo>
                  <a:cubicBezTo>
                    <a:pt x="167" y="0"/>
                    <a:pt x="215" y="47"/>
                    <a:pt x="216" y="106"/>
                  </a:cubicBezTo>
                  <a:cubicBezTo>
                    <a:pt x="216" y="166"/>
                    <a:pt x="168" y="215"/>
                    <a:pt x="10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4" name="Group 155"/>
          <p:cNvGrpSpPr/>
          <p:nvPr/>
        </p:nvGrpSpPr>
        <p:grpSpPr>
          <a:xfrm>
            <a:off x="3410310" y="4572001"/>
            <a:ext cx="198388" cy="513183"/>
            <a:chOff x="-1212850" y="2143125"/>
            <a:chExt cx="695325" cy="1798638"/>
          </a:xfrm>
          <a:solidFill>
            <a:schemeClr val="bg1"/>
          </a:solidFill>
        </p:grpSpPr>
        <p:sp>
          <p:nvSpPr>
            <p:cNvPr id="75" name="Freeform 36"/>
            <p:cNvSpPr>
              <a:spLocks/>
            </p:cNvSpPr>
            <p:nvPr/>
          </p:nvSpPr>
          <p:spPr bwMode="auto">
            <a:xfrm>
              <a:off x="-1212850" y="2471738"/>
              <a:ext cx="695325" cy="1470025"/>
            </a:xfrm>
            <a:custGeom>
              <a:avLst/>
              <a:gdLst>
                <a:gd name="T0" fmla="*/ 51 w 217"/>
                <a:gd name="T1" fmla="*/ 75 h 455"/>
                <a:gd name="T2" fmla="*/ 41 w 217"/>
                <a:gd name="T3" fmla="*/ 85 h 455"/>
                <a:gd name="T4" fmla="*/ 41 w 217"/>
                <a:gd name="T5" fmla="*/ 202 h 455"/>
                <a:gd name="T6" fmla="*/ 21 w 217"/>
                <a:gd name="T7" fmla="*/ 223 h 455"/>
                <a:gd name="T8" fmla="*/ 1 w 217"/>
                <a:gd name="T9" fmla="*/ 204 h 455"/>
                <a:gd name="T10" fmla="*/ 1 w 217"/>
                <a:gd name="T11" fmla="*/ 54 h 455"/>
                <a:gd name="T12" fmla="*/ 50 w 217"/>
                <a:gd name="T13" fmla="*/ 2 h 455"/>
                <a:gd name="T14" fmla="*/ 169 w 217"/>
                <a:gd name="T15" fmla="*/ 2 h 455"/>
                <a:gd name="T16" fmla="*/ 217 w 217"/>
                <a:gd name="T17" fmla="*/ 59 h 455"/>
                <a:gd name="T18" fmla="*/ 217 w 217"/>
                <a:gd name="T19" fmla="*/ 202 h 455"/>
                <a:gd name="T20" fmla="*/ 197 w 217"/>
                <a:gd name="T21" fmla="*/ 223 h 455"/>
                <a:gd name="T22" fmla="*/ 177 w 217"/>
                <a:gd name="T23" fmla="*/ 202 h 455"/>
                <a:gd name="T24" fmla="*/ 177 w 217"/>
                <a:gd name="T25" fmla="*/ 88 h 455"/>
                <a:gd name="T26" fmla="*/ 177 w 217"/>
                <a:gd name="T27" fmla="*/ 79 h 455"/>
                <a:gd name="T28" fmla="*/ 173 w 217"/>
                <a:gd name="T29" fmla="*/ 74 h 455"/>
                <a:gd name="T30" fmla="*/ 168 w 217"/>
                <a:gd name="T31" fmla="*/ 79 h 455"/>
                <a:gd name="T32" fmla="*/ 168 w 217"/>
                <a:gd name="T33" fmla="*/ 89 h 455"/>
                <a:gd name="T34" fmla="*/ 168 w 217"/>
                <a:gd name="T35" fmla="*/ 423 h 455"/>
                <a:gd name="T36" fmla="*/ 142 w 217"/>
                <a:gd name="T37" fmla="*/ 455 h 455"/>
                <a:gd name="T38" fmla="*/ 113 w 217"/>
                <a:gd name="T39" fmla="*/ 424 h 455"/>
                <a:gd name="T40" fmla="*/ 113 w 217"/>
                <a:gd name="T41" fmla="*/ 240 h 455"/>
                <a:gd name="T42" fmla="*/ 113 w 217"/>
                <a:gd name="T43" fmla="*/ 232 h 455"/>
                <a:gd name="T44" fmla="*/ 109 w 217"/>
                <a:gd name="T45" fmla="*/ 222 h 455"/>
                <a:gd name="T46" fmla="*/ 105 w 217"/>
                <a:gd name="T47" fmla="*/ 232 h 455"/>
                <a:gd name="T48" fmla="*/ 105 w 217"/>
                <a:gd name="T49" fmla="*/ 424 h 455"/>
                <a:gd name="T50" fmla="*/ 77 w 217"/>
                <a:gd name="T51" fmla="*/ 455 h 455"/>
                <a:gd name="T52" fmla="*/ 51 w 217"/>
                <a:gd name="T53" fmla="*/ 429 h 455"/>
                <a:gd name="T54" fmla="*/ 51 w 217"/>
                <a:gd name="T55" fmla="*/ 419 h 455"/>
                <a:gd name="T56" fmla="*/ 51 w 217"/>
                <a:gd name="T57" fmla="*/ 90 h 455"/>
                <a:gd name="T58" fmla="*/ 51 w 217"/>
                <a:gd name="T59" fmla="*/ 7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7" h="455">
                  <a:moveTo>
                    <a:pt x="51" y="75"/>
                  </a:moveTo>
                  <a:cubicBezTo>
                    <a:pt x="39" y="72"/>
                    <a:pt x="41" y="79"/>
                    <a:pt x="41" y="85"/>
                  </a:cubicBezTo>
                  <a:cubicBezTo>
                    <a:pt x="41" y="124"/>
                    <a:pt x="41" y="163"/>
                    <a:pt x="41" y="202"/>
                  </a:cubicBezTo>
                  <a:cubicBezTo>
                    <a:pt x="41" y="215"/>
                    <a:pt x="34" y="223"/>
                    <a:pt x="21" y="223"/>
                  </a:cubicBezTo>
                  <a:cubicBezTo>
                    <a:pt x="10" y="223"/>
                    <a:pt x="1" y="216"/>
                    <a:pt x="1" y="204"/>
                  </a:cubicBezTo>
                  <a:cubicBezTo>
                    <a:pt x="1" y="154"/>
                    <a:pt x="0" y="104"/>
                    <a:pt x="1" y="54"/>
                  </a:cubicBezTo>
                  <a:cubicBezTo>
                    <a:pt x="2" y="28"/>
                    <a:pt x="24" y="4"/>
                    <a:pt x="50" y="2"/>
                  </a:cubicBezTo>
                  <a:cubicBezTo>
                    <a:pt x="89" y="0"/>
                    <a:pt x="129" y="0"/>
                    <a:pt x="169" y="2"/>
                  </a:cubicBezTo>
                  <a:cubicBezTo>
                    <a:pt x="195" y="4"/>
                    <a:pt x="217" y="31"/>
                    <a:pt x="217" y="59"/>
                  </a:cubicBezTo>
                  <a:cubicBezTo>
                    <a:pt x="217" y="107"/>
                    <a:pt x="217" y="154"/>
                    <a:pt x="217" y="202"/>
                  </a:cubicBezTo>
                  <a:cubicBezTo>
                    <a:pt x="217" y="216"/>
                    <a:pt x="209" y="223"/>
                    <a:pt x="197" y="223"/>
                  </a:cubicBezTo>
                  <a:cubicBezTo>
                    <a:pt x="184" y="223"/>
                    <a:pt x="177" y="216"/>
                    <a:pt x="177" y="202"/>
                  </a:cubicBezTo>
                  <a:cubicBezTo>
                    <a:pt x="177" y="164"/>
                    <a:pt x="177" y="126"/>
                    <a:pt x="177" y="88"/>
                  </a:cubicBezTo>
                  <a:cubicBezTo>
                    <a:pt x="177" y="85"/>
                    <a:pt x="177" y="82"/>
                    <a:pt x="177" y="79"/>
                  </a:cubicBezTo>
                  <a:cubicBezTo>
                    <a:pt x="176" y="77"/>
                    <a:pt x="174" y="75"/>
                    <a:pt x="173" y="74"/>
                  </a:cubicBezTo>
                  <a:cubicBezTo>
                    <a:pt x="171" y="76"/>
                    <a:pt x="169" y="77"/>
                    <a:pt x="168" y="79"/>
                  </a:cubicBezTo>
                  <a:cubicBezTo>
                    <a:pt x="167" y="83"/>
                    <a:pt x="168" y="86"/>
                    <a:pt x="168" y="89"/>
                  </a:cubicBezTo>
                  <a:cubicBezTo>
                    <a:pt x="168" y="201"/>
                    <a:pt x="168" y="312"/>
                    <a:pt x="168" y="423"/>
                  </a:cubicBezTo>
                  <a:cubicBezTo>
                    <a:pt x="168" y="444"/>
                    <a:pt x="159" y="454"/>
                    <a:pt x="142" y="455"/>
                  </a:cubicBezTo>
                  <a:cubicBezTo>
                    <a:pt x="124" y="455"/>
                    <a:pt x="113" y="444"/>
                    <a:pt x="113" y="424"/>
                  </a:cubicBezTo>
                  <a:cubicBezTo>
                    <a:pt x="113" y="363"/>
                    <a:pt x="113" y="302"/>
                    <a:pt x="113" y="240"/>
                  </a:cubicBezTo>
                  <a:cubicBezTo>
                    <a:pt x="113" y="237"/>
                    <a:pt x="114" y="234"/>
                    <a:pt x="113" y="232"/>
                  </a:cubicBezTo>
                  <a:cubicBezTo>
                    <a:pt x="112" y="228"/>
                    <a:pt x="111" y="225"/>
                    <a:pt x="109" y="222"/>
                  </a:cubicBezTo>
                  <a:cubicBezTo>
                    <a:pt x="108" y="226"/>
                    <a:pt x="105" y="229"/>
                    <a:pt x="105" y="232"/>
                  </a:cubicBezTo>
                  <a:cubicBezTo>
                    <a:pt x="105" y="296"/>
                    <a:pt x="105" y="360"/>
                    <a:pt x="105" y="424"/>
                  </a:cubicBezTo>
                  <a:cubicBezTo>
                    <a:pt x="105" y="444"/>
                    <a:pt x="95" y="455"/>
                    <a:pt x="77" y="455"/>
                  </a:cubicBezTo>
                  <a:cubicBezTo>
                    <a:pt x="61" y="454"/>
                    <a:pt x="51" y="445"/>
                    <a:pt x="51" y="429"/>
                  </a:cubicBezTo>
                  <a:cubicBezTo>
                    <a:pt x="50" y="426"/>
                    <a:pt x="51" y="423"/>
                    <a:pt x="51" y="419"/>
                  </a:cubicBezTo>
                  <a:cubicBezTo>
                    <a:pt x="51" y="309"/>
                    <a:pt x="51" y="200"/>
                    <a:pt x="51" y="90"/>
                  </a:cubicBezTo>
                  <a:cubicBezTo>
                    <a:pt x="51" y="85"/>
                    <a:pt x="51" y="80"/>
                    <a:pt x="5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37"/>
            <p:cNvSpPr>
              <a:spLocks/>
            </p:cNvSpPr>
            <p:nvPr/>
          </p:nvSpPr>
          <p:spPr bwMode="auto">
            <a:xfrm>
              <a:off x="-1011238" y="2143125"/>
              <a:ext cx="298450" cy="303212"/>
            </a:xfrm>
            <a:custGeom>
              <a:avLst/>
              <a:gdLst>
                <a:gd name="T0" fmla="*/ 0 w 93"/>
                <a:gd name="T1" fmla="*/ 47 h 94"/>
                <a:gd name="T2" fmla="*/ 46 w 93"/>
                <a:gd name="T3" fmla="*/ 0 h 94"/>
                <a:gd name="T4" fmla="*/ 92 w 93"/>
                <a:gd name="T5" fmla="*/ 46 h 94"/>
                <a:gd name="T6" fmla="*/ 47 w 93"/>
                <a:gd name="T7" fmla="*/ 94 h 94"/>
                <a:gd name="T8" fmla="*/ 0 w 93"/>
                <a:gd name="T9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4">
                  <a:moveTo>
                    <a:pt x="0" y="47"/>
                  </a:moveTo>
                  <a:cubicBezTo>
                    <a:pt x="0" y="21"/>
                    <a:pt x="20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3" y="72"/>
                    <a:pt x="72" y="93"/>
                    <a:pt x="47" y="94"/>
                  </a:cubicBezTo>
                  <a:cubicBezTo>
                    <a:pt x="21" y="94"/>
                    <a:pt x="0" y="73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9" name="78 Rectángulo"/>
          <p:cNvSpPr/>
          <p:nvPr/>
        </p:nvSpPr>
        <p:spPr>
          <a:xfrm>
            <a:off x="321747" y="4664311"/>
            <a:ext cx="2058124" cy="5700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latin typeface="Century Gothic" pitchFamily="34" charset="0"/>
              </a:rPr>
              <a:t>Femenino: 69.453</a:t>
            </a:r>
            <a:endParaRPr lang="es-EC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EC" sz="1200" b="1" dirty="0">
                <a:solidFill>
                  <a:schemeClr val="bg1"/>
                </a:solidFill>
                <a:latin typeface="Century Gothic" pitchFamily="34" charset="0"/>
              </a:rPr>
              <a:t>(53%)</a:t>
            </a:r>
          </a:p>
        </p:txBody>
      </p:sp>
      <p:sp>
        <p:nvSpPr>
          <p:cNvPr id="81" name="80 Rectángulo"/>
          <p:cNvSpPr/>
          <p:nvPr/>
        </p:nvSpPr>
        <p:spPr>
          <a:xfrm>
            <a:off x="777256" y="5762297"/>
            <a:ext cx="2202344" cy="5700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latin typeface="Century Gothic" pitchFamily="34" charset="0"/>
              </a:rPr>
              <a:t>Masculino: 61.587</a:t>
            </a:r>
          </a:p>
          <a:p>
            <a:pPr algn="ctr"/>
            <a:r>
              <a:rPr lang="es-EC" sz="1200" b="1" dirty="0" smtClean="0">
                <a:solidFill>
                  <a:schemeClr val="bg1"/>
                </a:solidFill>
                <a:latin typeface="Century Gothic" pitchFamily="34" charset="0"/>
              </a:rPr>
              <a:t>(47%)</a:t>
            </a:r>
            <a:endParaRPr lang="es-EC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2" name="Picture 2" descr="Resultado de imagen para extranjero icono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05" y="3617311"/>
            <a:ext cx="459761" cy="45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82 Rectángulo"/>
          <p:cNvSpPr/>
          <p:nvPr/>
        </p:nvSpPr>
        <p:spPr>
          <a:xfrm>
            <a:off x="7507211" y="4565441"/>
            <a:ext cx="2034234" cy="5700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latin typeface="Century Gothic" pitchFamily="34" charset="0"/>
              </a:rPr>
              <a:t>Extranjeros: 25.421</a:t>
            </a:r>
            <a:endParaRPr lang="es-EC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EC" sz="1200" b="1" dirty="0" smtClean="0">
                <a:solidFill>
                  <a:schemeClr val="bg1"/>
                </a:solidFill>
                <a:latin typeface="Century Gothic" pitchFamily="34" charset="0"/>
              </a:rPr>
              <a:t>(19%)</a:t>
            </a:r>
            <a:endParaRPr lang="es-EC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4" name="83 Rectángulo"/>
          <p:cNvSpPr/>
          <p:nvPr/>
        </p:nvSpPr>
        <p:spPr>
          <a:xfrm>
            <a:off x="5777263" y="5762453"/>
            <a:ext cx="2057271" cy="5700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latin typeface="Century Gothic" pitchFamily="34" charset="0"/>
              </a:rPr>
              <a:t>Nacional: 105.619</a:t>
            </a:r>
          </a:p>
          <a:p>
            <a:pPr algn="ctr"/>
            <a:r>
              <a:rPr lang="es-EC" sz="1200" b="1" dirty="0" smtClean="0">
                <a:solidFill>
                  <a:schemeClr val="bg1"/>
                </a:solidFill>
                <a:latin typeface="Century Gothic" pitchFamily="34" charset="0"/>
              </a:rPr>
              <a:t>(81%)</a:t>
            </a:r>
            <a:endParaRPr lang="es-EC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29" y="4653136"/>
            <a:ext cx="441738" cy="4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94 Rectángulo"/>
          <p:cNvSpPr/>
          <p:nvPr/>
        </p:nvSpPr>
        <p:spPr>
          <a:xfrm>
            <a:off x="6038291" y="1030988"/>
            <a:ext cx="2917147" cy="5700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bg1"/>
                </a:solidFill>
                <a:latin typeface="Century Gothic" pitchFamily="34" charset="0"/>
              </a:rPr>
              <a:t>Número total de visitantes</a:t>
            </a:r>
          </a:p>
          <a:p>
            <a:pPr algn="ctr"/>
            <a:r>
              <a:rPr lang="es-EC" sz="2400" b="1" dirty="0" smtClean="0">
                <a:solidFill>
                  <a:schemeClr val="bg1"/>
                </a:solidFill>
                <a:latin typeface="Century Gothic" pitchFamily="34" charset="0"/>
              </a:rPr>
              <a:t>131.040</a:t>
            </a:r>
            <a:endParaRPr lang="es-EC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2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PERFIL DE LOS VISITANTES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590262" y="836712"/>
            <a:ext cx="2758495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Género 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4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334902"/>
              </p:ext>
            </p:extLst>
          </p:nvPr>
        </p:nvGraphicFramePr>
        <p:xfrm>
          <a:off x="652817" y="1412776"/>
          <a:ext cx="2633383" cy="250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41 Rectángulo"/>
          <p:cNvSpPr/>
          <p:nvPr/>
        </p:nvSpPr>
        <p:spPr>
          <a:xfrm>
            <a:off x="4274357" y="836712"/>
            <a:ext cx="486116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Grupos de edad 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20263"/>
              </p:ext>
            </p:extLst>
          </p:nvPr>
        </p:nvGraphicFramePr>
        <p:xfrm>
          <a:off x="4264028" y="1412776"/>
          <a:ext cx="48611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46663"/>
              </p:ext>
            </p:extLst>
          </p:nvPr>
        </p:nvGraphicFramePr>
        <p:xfrm>
          <a:off x="625920" y="4437112"/>
          <a:ext cx="8451060" cy="18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590262" y="3933056"/>
            <a:ext cx="8545259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Nivel de instrucción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725021" y="1628800"/>
            <a:ext cx="30243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Edad promedio: 31 años</a:t>
            </a:r>
            <a:endParaRPr lang="en-US" sz="11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3767138" y="6253163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289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  <p:grpSp>
        <p:nvGrpSpPr>
          <p:cNvPr id="14" name="Group 44"/>
          <p:cNvGrpSpPr/>
          <p:nvPr/>
        </p:nvGrpSpPr>
        <p:grpSpPr>
          <a:xfrm>
            <a:off x="2624729" y="903718"/>
            <a:ext cx="177696" cy="323138"/>
            <a:chOff x="13763626" y="4056063"/>
            <a:chExt cx="1570038" cy="3228975"/>
          </a:xfrm>
          <a:solidFill>
            <a:schemeClr val="bg1">
              <a:lumMod val="50000"/>
            </a:schemeClr>
          </a:solidFill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3763626" y="4713288"/>
              <a:ext cx="1570038" cy="2571750"/>
            </a:xfrm>
            <a:custGeom>
              <a:avLst/>
              <a:gdLst>
                <a:gd name="T0" fmla="*/ 165 w 597"/>
                <a:gd name="T1" fmla="*/ 592 h 970"/>
                <a:gd name="T2" fmla="*/ 141 w 597"/>
                <a:gd name="T3" fmla="*/ 592 h 970"/>
                <a:gd name="T4" fmla="*/ 92 w 597"/>
                <a:gd name="T5" fmla="*/ 532 h 970"/>
                <a:gd name="T6" fmla="*/ 149 w 597"/>
                <a:gd name="T7" fmla="*/ 237 h 970"/>
                <a:gd name="T8" fmla="*/ 149 w 597"/>
                <a:gd name="T9" fmla="*/ 225 h 970"/>
                <a:gd name="T10" fmla="*/ 117 w 597"/>
                <a:gd name="T11" fmla="*/ 324 h 970"/>
                <a:gd name="T12" fmla="*/ 80 w 597"/>
                <a:gd name="T13" fmla="*/ 436 h 970"/>
                <a:gd name="T14" fmla="*/ 40 w 597"/>
                <a:gd name="T15" fmla="*/ 465 h 970"/>
                <a:gd name="T16" fmla="*/ 2 w 597"/>
                <a:gd name="T17" fmla="*/ 436 h 970"/>
                <a:gd name="T18" fmla="*/ 2 w 597"/>
                <a:gd name="T19" fmla="*/ 411 h 970"/>
                <a:gd name="T20" fmla="*/ 117 w 597"/>
                <a:gd name="T21" fmla="*/ 58 h 970"/>
                <a:gd name="T22" fmla="*/ 140 w 597"/>
                <a:gd name="T23" fmla="*/ 32 h 970"/>
                <a:gd name="T24" fmla="*/ 227 w 597"/>
                <a:gd name="T25" fmla="*/ 8 h 970"/>
                <a:gd name="T26" fmla="*/ 413 w 597"/>
                <a:gd name="T27" fmla="*/ 17 h 970"/>
                <a:gd name="T28" fmla="*/ 435 w 597"/>
                <a:gd name="T29" fmla="*/ 24 h 970"/>
                <a:gd name="T30" fmla="*/ 479 w 597"/>
                <a:gd name="T31" fmla="*/ 70 h 970"/>
                <a:gd name="T32" fmla="*/ 588 w 597"/>
                <a:gd name="T33" fmla="*/ 406 h 970"/>
                <a:gd name="T34" fmla="*/ 562 w 597"/>
                <a:gd name="T35" fmla="*/ 463 h 970"/>
                <a:gd name="T36" fmla="*/ 510 w 597"/>
                <a:gd name="T37" fmla="*/ 432 h 970"/>
                <a:gd name="T38" fmla="*/ 454 w 597"/>
                <a:gd name="T39" fmla="*/ 260 h 970"/>
                <a:gd name="T40" fmla="*/ 439 w 597"/>
                <a:gd name="T41" fmla="*/ 218 h 970"/>
                <a:gd name="T42" fmla="*/ 461 w 597"/>
                <a:gd name="T43" fmla="*/ 333 h 970"/>
                <a:gd name="T44" fmla="*/ 499 w 597"/>
                <a:gd name="T45" fmla="*/ 527 h 970"/>
                <a:gd name="T46" fmla="*/ 445 w 597"/>
                <a:gd name="T47" fmla="*/ 592 h 970"/>
                <a:gd name="T48" fmla="*/ 427 w 597"/>
                <a:gd name="T49" fmla="*/ 592 h 970"/>
                <a:gd name="T50" fmla="*/ 427 w 597"/>
                <a:gd name="T51" fmla="*/ 610 h 970"/>
                <a:gd name="T52" fmla="*/ 426 w 597"/>
                <a:gd name="T53" fmla="*/ 900 h 970"/>
                <a:gd name="T54" fmla="*/ 425 w 597"/>
                <a:gd name="T55" fmla="*/ 924 h 970"/>
                <a:gd name="T56" fmla="*/ 372 w 597"/>
                <a:gd name="T57" fmla="*/ 968 h 970"/>
                <a:gd name="T58" fmla="*/ 325 w 597"/>
                <a:gd name="T59" fmla="*/ 917 h 970"/>
                <a:gd name="T60" fmla="*/ 324 w 597"/>
                <a:gd name="T61" fmla="*/ 826 h 970"/>
                <a:gd name="T62" fmla="*/ 324 w 597"/>
                <a:gd name="T63" fmla="*/ 606 h 970"/>
                <a:gd name="T64" fmla="*/ 324 w 597"/>
                <a:gd name="T65" fmla="*/ 592 h 970"/>
                <a:gd name="T66" fmla="*/ 267 w 597"/>
                <a:gd name="T67" fmla="*/ 592 h 970"/>
                <a:gd name="T68" fmla="*/ 267 w 597"/>
                <a:gd name="T69" fmla="*/ 611 h 970"/>
                <a:gd name="T70" fmla="*/ 267 w 597"/>
                <a:gd name="T71" fmla="*/ 904 h 970"/>
                <a:gd name="T72" fmla="*/ 264 w 597"/>
                <a:gd name="T73" fmla="*/ 929 h 970"/>
                <a:gd name="T74" fmla="*/ 214 w 597"/>
                <a:gd name="T75" fmla="*/ 968 h 970"/>
                <a:gd name="T76" fmla="*/ 167 w 597"/>
                <a:gd name="T77" fmla="*/ 924 h 970"/>
                <a:gd name="T78" fmla="*/ 165 w 597"/>
                <a:gd name="T79" fmla="*/ 900 h 970"/>
                <a:gd name="T80" fmla="*/ 165 w 597"/>
                <a:gd name="T81" fmla="*/ 610 h 970"/>
                <a:gd name="T82" fmla="*/ 165 w 597"/>
                <a:gd name="T83" fmla="*/ 592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7" h="970">
                  <a:moveTo>
                    <a:pt x="165" y="592"/>
                  </a:moveTo>
                  <a:cubicBezTo>
                    <a:pt x="156" y="592"/>
                    <a:pt x="148" y="592"/>
                    <a:pt x="141" y="592"/>
                  </a:cubicBezTo>
                  <a:cubicBezTo>
                    <a:pt x="108" y="591"/>
                    <a:pt x="86" y="564"/>
                    <a:pt x="92" y="532"/>
                  </a:cubicBezTo>
                  <a:cubicBezTo>
                    <a:pt x="111" y="434"/>
                    <a:pt x="130" y="336"/>
                    <a:pt x="149" y="237"/>
                  </a:cubicBezTo>
                  <a:cubicBezTo>
                    <a:pt x="150" y="233"/>
                    <a:pt x="150" y="230"/>
                    <a:pt x="149" y="225"/>
                  </a:cubicBezTo>
                  <a:cubicBezTo>
                    <a:pt x="138" y="258"/>
                    <a:pt x="127" y="291"/>
                    <a:pt x="117" y="324"/>
                  </a:cubicBezTo>
                  <a:cubicBezTo>
                    <a:pt x="104" y="361"/>
                    <a:pt x="92" y="399"/>
                    <a:pt x="80" y="436"/>
                  </a:cubicBezTo>
                  <a:cubicBezTo>
                    <a:pt x="74" y="455"/>
                    <a:pt x="58" y="466"/>
                    <a:pt x="40" y="465"/>
                  </a:cubicBezTo>
                  <a:cubicBezTo>
                    <a:pt x="22" y="465"/>
                    <a:pt x="6" y="453"/>
                    <a:pt x="2" y="436"/>
                  </a:cubicBezTo>
                  <a:cubicBezTo>
                    <a:pt x="0" y="428"/>
                    <a:pt x="0" y="419"/>
                    <a:pt x="2" y="411"/>
                  </a:cubicBezTo>
                  <a:cubicBezTo>
                    <a:pt x="40" y="293"/>
                    <a:pt x="78" y="176"/>
                    <a:pt x="117" y="58"/>
                  </a:cubicBezTo>
                  <a:cubicBezTo>
                    <a:pt x="121" y="48"/>
                    <a:pt x="130" y="38"/>
                    <a:pt x="140" y="32"/>
                  </a:cubicBezTo>
                  <a:cubicBezTo>
                    <a:pt x="166" y="16"/>
                    <a:pt x="196" y="11"/>
                    <a:pt x="227" y="8"/>
                  </a:cubicBezTo>
                  <a:cubicBezTo>
                    <a:pt x="289" y="0"/>
                    <a:pt x="351" y="1"/>
                    <a:pt x="413" y="17"/>
                  </a:cubicBezTo>
                  <a:cubicBezTo>
                    <a:pt x="420" y="19"/>
                    <a:pt x="428" y="22"/>
                    <a:pt x="435" y="24"/>
                  </a:cubicBezTo>
                  <a:cubicBezTo>
                    <a:pt x="458" y="31"/>
                    <a:pt x="472" y="46"/>
                    <a:pt x="479" y="70"/>
                  </a:cubicBezTo>
                  <a:cubicBezTo>
                    <a:pt x="515" y="182"/>
                    <a:pt x="552" y="294"/>
                    <a:pt x="588" y="406"/>
                  </a:cubicBezTo>
                  <a:cubicBezTo>
                    <a:pt x="597" y="433"/>
                    <a:pt x="586" y="456"/>
                    <a:pt x="562" y="463"/>
                  </a:cubicBezTo>
                  <a:cubicBezTo>
                    <a:pt x="539" y="470"/>
                    <a:pt x="519" y="458"/>
                    <a:pt x="510" y="432"/>
                  </a:cubicBezTo>
                  <a:cubicBezTo>
                    <a:pt x="491" y="374"/>
                    <a:pt x="473" y="317"/>
                    <a:pt x="454" y="260"/>
                  </a:cubicBezTo>
                  <a:cubicBezTo>
                    <a:pt x="450" y="246"/>
                    <a:pt x="445" y="232"/>
                    <a:pt x="439" y="218"/>
                  </a:cubicBezTo>
                  <a:cubicBezTo>
                    <a:pt x="446" y="256"/>
                    <a:pt x="453" y="295"/>
                    <a:pt x="461" y="333"/>
                  </a:cubicBezTo>
                  <a:cubicBezTo>
                    <a:pt x="473" y="398"/>
                    <a:pt x="486" y="462"/>
                    <a:pt x="499" y="527"/>
                  </a:cubicBezTo>
                  <a:cubicBezTo>
                    <a:pt x="506" y="566"/>
                    <a:pt x="484" y="592"/>
                    <a:pt x="445" y="592"/>
                  </a:cubicBezTo>
                  <a:cubicBezTo>
                    <a:pt x="439" y="592"/>
                    <a:pt x="434" y="592"/>
                    <a:pt x="427" y="592"/>
                  </a:cubicBezTo>
                  <a:cubicBezTo>
                    <a:pt x="427" y="599"/>
                    <a:pt x="427" y="604"/>
                    <a:pt x="427" y="610"/>
                  </a:cubicBezTo>
                  <a:cubicBezTo>
                    <a:pt x="426" y="707"/>
                    <a:pt x="427" y="803"/>
                    <a:pt x="426" y="900"/>
                  </a:cubicBezTo>
                  <a:cubicBezTo>
                    <a:pt x="426" y="908"/>
                    <a:pt x="426" y="916"/>
                    <a:pt x="425" y="924"/>
                  </a:cubicBezTo>
                  <a:cubicBezTo>
                    <a:pt x="419" y="951"/>
                    <a:pt x="397" y="970"/>
                    <a:pt x="372" y="968"/>
                  </a:cubicBezTo>
                  <a:cubicBezTo>
                    <a:pt x="348" y="966"/>
                    <a:pt x="326" y="945"/>
                    <a:pt x="325" y="917"/>
                  </a:cubicBezTo>
                  <a:cubicBezTo>
                    <a:pt x="323" y="887"/>
                    <a:pt x="324" y="857"/>
                    <a:pt x="324" y="826"/>
                  </a:cubicBezTo>
                  <a:cubicBezTo>
                    <a:pt x="324" y="753"/>
                    <a:pt x="324" y="679"/>
                    <a:pt x="324" y="606"/>
                  </a:cubicBezTo>
                  <a:cubicBezTo>
                    <a:pt x="324" y="602"/>
                    <a:pt x="324" y="597"/>
                    <a:pt x="324" y="592"/>
                  </a:cubicBezTo>
                  <a:cubicBezTo>
                    <a:pt x="305" y="592"/>
                    <a:pt x="287" y="592"/>
                    <a:pt x="267" y="592"/>
                  </a:cubicBezTo>
                  <a:cubicBezTo>
                    <a:pt x="267" y="599"/>
                    <a:pt x="267" y="605"/>
                    <a:pt x="267" y="611"/>
                  </a:cubicBezTo>
                  <a:cubicBezTo>
                    <a:pt x="267" y="709"/>
                    <a:pt x="267" y="807"/>
                    <a:pt x="267" y="904"/>
                  </a:cubicBezTo>
                  <a:cubicBezTo>
                    <a:pt x="267" y="913"/>
                    <a:pt x="266" y="921"/>
                    <a:pt x="264" y="929"/>
                  </a:cubicBezTo>
                  <a:cubicBezTo>
                    <a:pt x="257" y="954"/>
                    <a:pt x="237" y="969"/>
                    <a:pt x="214" y="968"/>
                  </a:cubicBezTo>
                  <a:cubicBezTo>
                    <a:pt x="192" y="967"/>
                    <a:pt x="171" y="948"/>
                    <a:pt x="167" y="924"/>
                  </a:cubicBezTo>
                  <a:cubicBezTo>
                    <a:pt x="165" y="916"/>
                    <a:pt x="165" y="908"/>
                    <a:pt x="165" y="900"/>
                  </a:cubicBezTo>
                  <a:cubicBezTo>
                    <a:pt x="165" y="803"/>
                    <a:pt x="165" y="707"/>
                    <a:pt x="165" y="610"/>
                  </a:cubicBezTo>
                  <a:cubicBezTo>
                    <a:pt x="165" y="604"/>
                    <a:pt x="165" y="599"/>
                    <a:pt x="165" y="5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4257338" y="4056063"/>
              <a:ext cx="568325" cy="569913"/>
            </a:xfrm>
            <a:custGeom>
              <a:avLst/>
              <a:gdLst>
                <a:gd name="T0" fmla="*/ 108 w 216"/>
                <a:gd name="T1" fmla="*/ 215 h 215"/>
                <a:gd name="T2" fmla="*/ 0 w 216"/>
                <a:gd name="T3" fmla="*/ 108 h 215"/>
                <a:gd name="T4" fmla="*/ 107 w 216"/>
                <a:gd name="T5" fmla="*/ 0 h 215"/>
                <a:gd name="T6" fmla="*/ 216 w 216"/>
                <a:gd name="T7" fmla="*/ 106 h 215"/>
                <a:gd name="T8" fmla="*/ 108 w 216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5">
                  <a:moveTo>
                    <a:pt x="108" y="215"/>
                  </a:moveTo>
                  <a:cubicBezTo>
                    <a:pt x="49" y="215"/>
                    <a:pt x="0" y="167"/>
                    <a:pt x="0" y="108"/>
                  </a:cubicBezTo>
                  <a:cubicBezTo>
                    <a:pt x="0" y="49"/>
                    <a:pt x="48" y="0"/>
                    <a:pt x="107" y="0"/>
                  </a:cubicBezTo>
                  <a:cubicBezTo>
                    <a:pt x="167" y="0"/>
                    <a:pt x="215" y="47"/>
                    <a:pt x="216" y="106"/>
                  </a:cubicBezTo>
                  <a:cubicBezTo>
                    <a:pt x="216" y="166"/>
                    <a:pt x="168" y="215"/>
                    <a:pt x="10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oup 155"/>
          <p:cNvGrpSpPr/>
          <p:nvPr/>
        </p:nvGrpSpPr>
        <p:grpSpPr>
          <a:xfrm>
            <a:off x="2880394" y="895724"/>
            <a:ext cx="126321" cy="326763"/>
            <a:chOff x="-1212850" y="2143125"/>
            <a:chExt cx="695325" cy="1798638"/>
          </a:xfrm>
          <a:solidFill>
            <a:schemeClr val="bg1">
              <a:lumMod val="50000"/>
            </a:schemeClr>
          </a:solidFill>
        </p:grpSpPr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-1212850" y="2471738"/>
              <a:ext cx="695325" cy="1470025"/>
            </a:xfrm>
            <a:custGeom>
              <a:avLst/>
              <a:gdLst>
                <a:gd name="T0" fmla="*/ 51 w 217"/>
                <a:gd name="T1" fmla="*/ 75 h 455"/>
                <a:gd name="T2" fmla="*/ 41 w 217"/>
                <a:gd name="T3" fmla="*/ 85 h 455"/>
                <a:gd name="T4" fmla="*/ 41 w 217"/>
                <a:gd name="T5" fmla="*/ 202 h 455"/>
                <a:gd name="T6" fmla="*/ 21 w 217"/>
                <a:gd name="T7" fmla="*/ 223 h 455"/>
                <a:gd name="T8" fmla="*/ 1 w 217"/>
                <a:gd name="T9" fmla="*/ 204 h 455"/>
                <a:gd name="T10" fmla="*/ 1 w 217"/>
                <a:gd name="T11" fmla="*/ 54 h 455"/>
                <a:gd name="T12" fmla="*/ 50 w 217"/>
                <a:gd name="T13" fmla="*/ 2 h 455"/>
                <a:gd name="T14" fmla="*/ 169 w 217"/>
                <a:gd name="T15" fmla="*/ 2 h 455"/>
                <a:gd name="T16" fmla="*/ 217 w 217"/>
                <a:gd name="T17" fmla="*/ 59 h 455"/>
                <a:gd name="T18" fmla="*/ 217 w 217"/>
                <a:gd name="T19" fmla="*/ 202 h 455"/>
                <a:gd name="T20" fmla="*/ 197 w 217"/>
                <a:gd name="T21" fmla="*/ 223 h 455"/>
                <a:gd name="T22" fmla="*/ 177 w 217"/>
                <a:gd name="T23" fmla="*/ 202 h 455"/>
                <a:gd name="T24" fmla="*/ 177 w 217"/>
                <a:gd name="T25" fmla="*/ 88 h 455"/>
                <a:gd name="T26" fmla="*/ 177 w 217"/>
                <a:gd name="T27" fmla="*/ 79 h 455"/>
                <a:gd name="T28" fmla="*/ 173 w 217"/>
                <a:gd name="T29" fmla="*/ 74 h 455"/>
                <a:gd name="T30" fmla="*/ 168 w 217"/>
                <a:gd name="T31" fmla="*/ 79 h 455"/>
                <a:gd name="T32" fmla="*/ 168 w 217"/>
                <a:gd name="T33" fmla="*/ 89 h 455"/>
                <a:gd name="T34" fmla="*/ 168 w 217"/>
                <a:gd name="T35" fmla="*/ 423 h 455"/>
                <a:gd name="T36" fmla="*/ 142 w 217"/>
                <a:gd name="T37" fmla="*/ 455 h 455"/>
                <a:gd name="T38" fmla="*/ 113 w 217"/>
                <a:gd name="T39" fmla="*/ 424 h 455"/>
                <a:gd name="T40" fmla="*/ 113 w 217"/>
                <a:gd name="T41" fmla="*/ 240 h 455"/>
                <a:gd name="T42" fmla="*/ 113 w 217"/>
                <a:gd name="T43" fmla="*/ 232 h 455"/>
                <a:gd name="T44" fmla="*/ 109 w 217"/>
                <a:gd name="T45" fmla="*/ 222 h 455"/>
                <a:gd name="T46" fmla="*/ 105 w 217"/>
                <a:gd name="T47" fmla="*/ 232 h 455"/>
                <a:gd name="T48" fmla="*/ 105 w 217"/>
                <a:gd name="T49" fmla="*/ 424 h 455"/>
                <a:gd name="T50" fmla="*/ 77 w 217"/>
                <a:gd name="T51" fmla="*/ 455 h 455"/>
                <a:gd name="T52" fmla="*/ 51 w 217"/>
                <a:gd name="T53" fmla="*/ 429 h 455"/>
                <a:gd name="T54" fmla="*/ 51 w 217"/>
                <a:gd name="T55" fmla="*/ 419 h 455"/>
                <a:gd name="T56" fmla="*/ 51 w 217"/>
                <a:gd name="T57" fmla="*/ 90 h 455"/>
                <a:gd name="T58" fmla="*/ 51 w 217"/>
                <a:gd name="T59" fmla="*/ 7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7" h="455">
                  <a:moveTo>
                    <a:pt x="51" y="75"/>
                  </a:moveTo>
                  <a:cubicBezTo>
                    <a:pt x="39" y="72"/>
                    <a:pt x="41" y="79"/>
                    <a:pt x="41" y="85"/>
                  </a:cubicBezTo>
                  <a:cubicBezTo>
                    <a:pt x="41" y="124"/>
                    <a:pt x="41" y="163"/>
                    <a:pt x="41" y="202"/>
                  </a:cubicBezTo>
                  <a:cubicBezTo>
                    <a:pt x="41" y="215"/>
                    <a:pt x="34" y="223"/>
                    <a:pt x="21" y="223"/>
                  </a:cubicBezTo>
                  <a:cubicBezTo>
                    <a:pt x="10" y="223"/>
                    <a:pt x="1" y="216"/>
                    <a:pt x="1" y="204"/>
                  </a:cubicBezTo>
                  <a:cubicBezTo>
                    <a:pt x="1" y="154"/>
                    <a:pt x="0" y="104"/>
                    <a:pt x="1" y="54"/>
                  </a:cubicBezTo>
                  <a:cubicBezTo>
                    <a:pt x="2" y="28"/>
                    <a:pt x="24" y="4"/>
                    <a:pt x="50" y="2"/>
                  </a:cubicBezTo>
                  <a:cubicBezTo>
                    <a:pt x="89" y="0"/>
                    <a:pt x="129" y="0"/>
                    <a:pt x="169" y="2"/>
                  </a:cubicBezTo>
                  <a:cubicBezTo>
                    <a:pt x="195" y="4"/>
                    <a:pt x="217" y="31"/>
                    <a:pt x="217" y="59"/>
                  </a:cubicBezTo>
                  <a:cubicBezTo>
                    <a:pt x="217" y="107"/>
                    <a:pt x="217" y="154"/>
                    <a:pt x="217" y="202"/>
                  </a:cubicBezTo>
                  <a:cubicBezTo>
                    <a:pt x="217" y="216"/>
                    <a:pt x="209" y="223"/>
                    <a:pt x="197" y="223"/>
                  </a:cubicBezTo>
                  <a:cubicBezTo>
                    <a:pt x="184" y="223"/>
                    <a:pt x="177" y="216"/>
                    <a:pt x="177" y="202"/>
                  </a:cubicBezTo>
                  <a:cubicBezTo>
                    <a:pt x="177" y="164"/>
                    <a:pt x="177" y="126"/>
                    <a:pt x="177" y="88"/>
                  </a:cubicBezTo>
                  <a:cubicBezTo>
                    <a:pt x="177" y="85"/>
                    <a:pt x="177" y="82"/>
                    <a:pt x="177" y="79"/>
                  </a:cubicBezTo>
                  <a:cubicBezTo>
                    <a:pt x="176" y="77"/>
                    <a:pt x="174" y="75"/>
                    <a:pt x="173" y="74"/>
                  </a:cubicBezTo>
                  <a:cubicBezTo>
                    <a:pt x="171" y="76"/>
                    <a:pt x="169" y="77"/>
                    <a:pt x="168" y="79"/>
                  </a:cubicBezTo>
                  <a:cubicBezTo>
                    <a:pt x="167" y="83"/>
                    <a:pt x="168" y="86"/>
                    <a:pt x="168" y="89"/>
                  </a:cubicBezTo>
                  <a:cubicBezTo>
                    <a:pt x="168" y="201"/>
                    <a:pt x="168" y="312"/>
                    <a:pt x="168" y="423"/>
                  </a:cubicBezTo>
                  <a:cubicBezTo>
                    <a:pt x="168" y="444"/>
                    <a:pt x="159" y="454"/>
                    <a:pt x="142" y="455"/>
                  </a:cubicBezTo>
                  <a:cubicBezTo>
                    <a:pt x="124" y="455"/>
                    <a:pt x="113" y="444"/>
                    <a:pt x="113" y="424"/>
                  </a:cubicBezTo>
                  <a:cubicBezTo>
                    <a:pt x="113" y="363"/>
                    <a:pt x="113" y="302"/>
                    <a:pt x="113" y="240"/>
                  </a:cubicBezTo>
                  <a:cubicBezTo>
                    <a:pt x="113" y="237"/>
                    <a:pt x="114" y="234"/>
                    <a:pt x="113" y="232"/>
                  </a:cubicBezTo>
                  <a:cubicBezTo>
                    <a:pt x="112" y="228"/>
                    <a:pt x="111" y="225"/>
                    <a:pt x="109" y="222"/>
                  </a:cubicBezTo>
                  <a:cubicBezTo>
                    <a:pt x="108" y="226"/>
                    <a:pt x="105" y="229"/>
                    <a:pt x="105" y="232"/>
                  </a:cubicBezTo>
                  <a:cubicBezTo>
                    <a:pt x="105" y="296"/>
                    <a:pt x="105" y="360"/>
                    <a:pt x="105" y="424"/>
                  </a:cubicBezTo>
                  <a:cubicBezTo>
                    <a:pt x="105" y="444"/>
                    <a:pt x="95" y="455"/>
                    <a:pt x="77" y="455"/>
                  </a:cubicBezTo>
                  <a:cubicBezTo>
                    <a:pt x="61" y="454"/>
                    <a:pt x="51" y="445"/>
                    <a:pt x="51" y="429"/>
                  </a:cubicBezTo>
                  <a:cubicBezTo>
                    <a:pt x="50" y="426"/>
                    <a:pt x="51" y="423"/>
                    <a:pt x="51" y="419"/>
                  </a:cubicBezTo>
                  <a:cubicBezTo>
                    <a:pt x="51" y="309"/>
                    <a:pt x="51" y="200"/>
                    <a:pt x="51" y="90"/>
                  </a:cubicBezTo>
                  <a:cubicBezTo>
                    <a:pt x="51" y="85"/>
                    <a:pt x="51" y="80"/>
                    <a:pt x="5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-1011238" y="2143125"/>
              <a:ext cx="298450" cy="303212"/>
            </a:xfrm>
            <a:custGeom>
              <a:avLst/>
              <a:gdLst>
                <a:gd name="T0" fmla="*/ 0 w 93"/>
                <a:gd name="T1" fmla="*/ 47 h 94"/>
                <a:gd name="T2" fmla="*/ 46 w 93"/>
                <a:gd name="T3" fmla="*/ 0 h 94"/>
                <a:gd name="T4" fmla="*/ 92 w 93"/>
                <a:gd name="T5" fmla="*/ 46 h 94"/>
                <a:gd name="T6" fmla="*/ 47 w 93"/>
                <a:gd name="T7" fmla="*/ 94 h 94"/>
                <a:gd name="T8" fmla="*/ 0 w 93"/>
                <a:gd name="T9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4">
                  <a:moveTo>
                    <a:pt x="0" y="47"/>
                  </a:moveTo>
                  <a:cubicBezTo>
                    <a:pt x="0" y="21"/>
                    <a:pt x="20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3" y="72"/>
                    <a:pt x="72" y="93"/>
                    <a:pt x="47" y="94"/>
                  </a:cubicBezTo>
                  <a:cubicBezTo>
                    <a:pt x="21" y="94"/>
                    <a:pt x="0" y="73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0" name="Group 53"/>
          <p:cNvGrpSpPr/>
          <p:nvPr/>
        </p:nvGrpSpPr>
        <p:grpSpPr>
          <a:xfrm>
            <a:off x="7669237" y="896046"/>
            <a:ext cx="341560" cy="372714"/>
            <a:chOff x="5637213" y="3975100"/>
            <a:chExt cx="1966912" cy="214630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5978525" y="4406900"/>
              <a:ext cx="311150" cy="306388"/>
            </a:xfrm>
            <a:custGeom>
              <a:avLst/>
              <a:gdLst>
                <a:gd name="T0" fmla="*/ 294 w 587"/>
                <a:gd name="T1" fmla="*/ 0 h 581"/>
                <a:gd name="T2" fmla="*/ 341 w 587"/>
                <a:gd name="T3" fmla="*/ 3 h 581"/>
                <a:gd name="T4" fmla="*/ 386 w 587"/>
                <a:gd name="T5" fmla="*/ 15 h 581"/>
                <a:gd name="T6" fmla="*/ 429 w 587"/>
                <a:gd name="T7" fmla="*/ 33 h 581"/>
                <a:gd name="T8" fmla="*/ 467 w 587"/>
                <a:gd name="T9" fmla="*/ 55 h 581"/>
                <a:gd name="T10" fmla="*/ 502 w 587"/>
                <a:gd name="T11" fmla="*/ 85 h 581"/>
                <a:gd name="T12" fmla="*/ 531 w 587"/>
                <a:gd name="T13" fmla="*/ 119 h 581"/>
                <a:gd name="T14" fmla="*/ 554 w 587"/>
                <a:gd name="T15" fmla="*/ 157 h 581"/>
                <a:gd name="T16" fmla="*/ 572 w 587"/>
                <a:gd name="T17" fmla="*/ 199 h 581"/>
                <a:gd name="T18" fmla="*/ 584 w 587"/>
                <a:gd name="T19" fmla="*/ 243 h 581"/>
                <a:gd name="T20" fmla="*/ 587 w 587"/>
                <a:gd name="T21" fmla="*/ 291 h 581"/>
                <a:gd name="T22" fmla="*/ 584 w 587"/>
                <a:gd name="T23" fmla="*/ 338 h 581"/>
                <a:gd name="T24" fmla="*/ 572 w 587"/>
                <a:gd name="T25" fmla="*/ 382 h 581"/>
                <a:gd name="T26" fmla="*/ 554 w 587"/>
                <a:gd name="T27" fmla="*/ 424 h 581"/>
                <a:gd name="T28" fmla="*/ 531 w 587"/>
                <a:gd name="T29" fmla="*/ 462 h 581"/>
                <a:gd name="T30" fmla="*/ 502 w 587"/>
                <a:gd name="T31" fmla="*/ 496 h 581"/>
                <a:gd name="T32" fmla="*/ 467 w 587"/>
                <a:gd name="T33" fmla="*/ 524 h 581"/>
                <a:gd name="T34" fmla="*/ 429 w 587"/>
                <a:gd name="T35" fmla="*/ 548 h 581"/>
                <a:gd name="T36" fmla="*/ 386 w 587"/>
                <a:gd name="T37" fmla="*/ 566 h 581"/>
                <a:gd name="T38" fmla="*/ 341 w 587"/>
                <a:gd name="T39" fmla="*/ 578 h 581"/>
                <a:gd name="T40" fmla="*/ 294 w 587"/>
                <a:gd name="T41" fmla="*/ 581 h 581"/>
                <a:gd name="T42" fmla="*/ 245 w 587"/>
                <a:gd name="T43" fmla="*/ 578 h 581"/>
                <a:gd name="T44" fmla="*/ 201 w 587"/>
                <a:gd name="T45" fmla="*/ 566 h 581"/>
                <a:gd name="T46" fmla="*/ 158 w 587"/>
                <a:gd name="T47" fmla="*/ 548 h 581"/>
                <a:gd name="T48" fmla="*/ 120 w 587"/>
                <a:gd name="T49" fmla="*/ 524 h 581"/>
                <a:gd name="T50" fmla="*/ 85 w 587"/>
                <a:gd name="T51" fmla="*/ 496 h 581"/>
                <a:gd name="T52" fmla="*/ 56 w 587"/>
                <a:gd name="T53" fmla="*/ 462 h 581"/>
                <a:gd name="T54" fmla="*/ 33 w 587"/>
                <a:gd name="T55" fmla="*/ 424 h 581"/>
                <a:gd name="T56" fmla="*/ 15 w 587"/>
                <a:gd name="T57" fmla="*/ 382 h 581"/>
                <a:gd name="T58" fmla="*/ 3 w 587"/>
                <a:gd name="T59" fmla="*/ 338 h 581"/>
                <a:gd name="T60" fmla="*/ 0 w 587"/>
                <a:gd name="T61" fmla="*/ 291 h 581"/>
                <a:gd name="T62" fmla="*/ 3 w 587"/>
                <a:gd name="T63" fmla="*/ 243 h 581"/>
                <a:gd name="T64" fmla="*/ 15 w 587"/>
                <a:gd name="T65" fmla="*/ 199 h 581"/>
                <a:gd name="T66" fmla="*/ 33 w 587"/>
                <a:gd name="T67" fmla="*/ 157 h 581"/>
                <a:gd name="T68" fmla="*/ 56 w 587"/>
                <a:gd name="T69" fmla="*/ 119 h 581"/>
                <a:gd name="T70" fmla="*/ 85 w 587"/>
                <a:gd name="T71" fmla="*/ 85 h 581"/>
                <a:gd name="T72" fmla="*/ 120 w 587"/>
                <a:gd name="T73" fmla="*/ 55 h 581"/>
                <a:gd name="T74" fmla="*/ 158 w 587"/>
                <a:gd name="T75" fmla="*/ 33 h 581"/>
                <a:gd name="T76" fmla="*/ 201 w 587"/>
                <a:gd name="T77" fmla="*/ 15 h 581"/>
                <a:gd name="T78" fmla="*/ 245 w 587"/>
                <a:gd name="T79" fmla="*/ 3 h 581"/>
                <a:gd name="T80" fmla="*/ 294 w 587"/>
                <a:gd name="T81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581">
                  <a:moveTo>
                    <a:pt x="294" y="0"/>
                  </a:moveTo>
                  <a:lnTo>
                    <a:pt x="341" y="3"/>
                  </a:lnTo>
                  <a:lnTo>
                    <a:pt x="386" y="15"/>
                  </a:lnTo>
                  <a:lnTo>
                    <a:pt x="429" y="33"/>
                  </a:lnTo>
                  <a:lnTo>
                    <a:pt x="467" y="55"/>
                  </a:lnTo>
                  <a:lnTo>
                    <a:pt x="502" y="85"/>
                  </a:lnTo>
                  <a:lnTo>
                    <a:pt x="531" y="119"/>
                  </a:lnTo>
                  <a:lnTo>
                    <a:pt x="554" y="157"/>
                  </a:lnTo>
                  <a:lnTo>
                    <a:pt x="572" y="199"/>
                  </a:lnTo>
                  <a:lnTo>
                    <a:pt x="584" y="243"/>
                  </a:lnTo>
                  <a:lnTo>
                    <a:pt x="587" y="291"/>
                  </a:lnTo>
                  <a:lnTo>
                    <a:pt x="584" y="338"/>
                  </a:lnTo>
                  <a:lnTo>
                    <a:pt x="572" y="382"/>
                  </a:lnTo>
                  <a:lnTo>
                    <a:pt x="554" y="424"/>
                  </a:lnTo>
                  <a:lnTo>
                    <a:pt x="531" y="462"/>
                  </a:lnTo>
                  <a:lnTo>
                    <a:pt x="502" y="496"/>
                  </a:lnTo>
                  <a:lnTo>
                    <a:pt x="467" y="524"/>
                  </a:lnTo>
                  <a:lnTo>
                    <a:pt x="429" y="548"/>
                  </a:lnTo>
                  <a:lnTo>
                    <a:pt x="386" y="566"/>
                  </a:lnTo>
                  <a:lnTo>
                    <a:pt x="341" y="578"/>
                  </a:lnTo>
                  <a:lnTo>
                    <a:pt x="294" y="581"/>
                  </a:lnTo>
                  <a:lnTo>
                    <a:pt x="245" y="578"/>
                  </a:lnTo>
                  <a:lnTo>
                    <a:pt x="201" y="566"/>
                  </a:lnTo>
                  <a:lnTo>
                    <a:pt x="158" y="548"/>
                  </a:lnTo>
                  <a:lnTo>
                    <a:pt x="120" y="524"/>
                  </a:lnTo>
                  <a:lnTo>
                    <a:pt x="85" y="496"/>
                  </a:lnTo>
                  <a:lnTo>
                    <a:pt x="56" y="462"/>
                  </a:lnTo>
                  <a:lnTo>
                    <a:pt x="33" y="424"/>
                  </a:lnTo>
                  <a:lnTo>
                    <a:pt x="15" y="382"/>
                  </a:lnTo>
                  <a:lnTo>
                    <a:pt x="3" y="338"/>
                  </a:lnTo>
                  <a:lnTo>
                    <a:pt x="0" y="291"/>
                  </a:lnTo>
                  <a:lnTo>
                    <a:pt x="3" y="243"/>
                  </a:lnTo>
                  <a:lnTo>
                    <a:pt x="15" y="199"/>
                  </a:lnTo>
                  <a:lnTo>
                    <a:pt x="33" y="157"/>
                  </a:lnTo>
                  <a:lnTo>
                    <a:pt x="56" y="119"/>
                  </a:lnTo>
                  <a:lnTo>
                    <a:pt x="85" y="85"/>
                  </a:lnTo>
                  <a:lnTo>
                    <a:pt x="120" y="55"/>
                  </a:lnTo>
                  <a:lnTo>
                    <a:pt x="158" y="33"/>
                  </a:lnTo>
                  <a:lnTo>
                    <a:pt x="201" y="15"/>
                  </a:lnTo>
                  <a:lnTo>
                    <a:pt x="245" y="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5637213" y="4724400"/>
              <a:ext cx="1046162" cy="1044575"/>
            </a:xfrm>
            <a:custGeom>
              <a:avLst/>
              <a:gdLst>
                <a:gd name="T0" fmla="*/ 1204 w 1977"/>
                <a:gd name="T1" fmla="*/ 7 h 1975"/>
                <a:gd name="T2" fmla="*/ 1251 w 1977"/>
                <a:gd name="T3" fmla="*/ 19 h 1975"/>
                <a:gd name="T4" fmla="*/ 1455 w 1977"/>
                <a:gd name="T5" fmla="*/ 90 h 1975"/>
                <a:gd name="T6" fmla="*/ 1833 w 1977"/>
                <a:gd name="T7" fmla="*/ 242 h 1975"/>
                <a:gd name="T8" fmla="*/ 1824 w 1977"/>
                <a:gd name="T9" fmla="*/ 275 h 1975"/>
                <a:gd name="T10" fmla="*/ 1817 w 1977"/>
                <a:gd name="T11" fmla="*/ 370 h 1975"/>
                <a:gd name="T12" fmla="*/ 1838 w 1977"/>
                <a:gd name="T13" fmla="*/ 462 h 1975"/>
                <a:gd name="T14" fmla="*/ 1879 w 1977"/>
                <a:gd name="T15" fmla="*/ 543 h 1975"/>
                <a:gd name="T16" fmla="*/ 1940 w 1977"/>
                <a:gd name="T17" fmla="*/ 611 h 1975"/>
                <a:gd name="T18" fmla="*/ 1963 w 1977"/>
                <a:gd name="T19" fmla="*/ 634 h 1975"/>
                <a:gd name="T20" fmla="*/ 1798 w 1977"/>
                <a:gd name="T21" fmla="*/ 558 h 1975"/>
                <a:gd name="T22" fmla="*/ 1493 w 1977"/>
                <a:gd name="T23" fmla="*/ 430 h 1975"/>
                <a:gd name="T24" fmla="*/ 1560 w 1977"/>
                <a:gd name="T25" fmla="*/ 599 h 1975"/>
                <a:gd name="T26" fmla="*/ 1611 w 1977"/>
                <a:gd name="T27" fmla="*/ 715 h 1975"/>
                <a:gd name="T28" fmla="*/ 1713 w 1977"/>
                <a:gd name="T29" fmla="*/ 904 h 1975"/>
                <a:gd name="T30" fmla="*/ 1405 w 1977"/>
                <a:gd name="T31" fmla="*/ 805 h 1975"/>
                <a:gd name="T32" fmla="*/ 1333 w 1977"/>
                <a:gd name="T33" fmla="*/ 808 h 1975"/>
                <a:gd name="T34" fmla="*/ 1269 w 1977"/>
                <a:gd name="T35" fmla="*/ 834 h 1975"/>
                <a:gd name="T36" fmla="*/ 1216 w 1977"/>
                <a:gd name="T37" fmla="*/ 881 h 1975"/>
                <a:gd name="T38" fmla="*/ 1182 w 1977"/>
                <a:gd name="T39" fmla="*/ 946 h 1975"/>
                <a:gd name="T40" fmla="*/ 1170 w 1977"/>
                <a:gd name="T41" fmla="*/ 1013 h 1975"/>
                <a:gd name="T42" fmla="*/ 1177 w 1977"/>
                <a:gd name="T43" fmla="*/ 1076 h 1975"/>
                <a:gd name="T44" fmla="*/ 1201 w 1977"/>
                <a:gd name="T45" fmla="*/ 1136 h 1975"/>
                <a:gd name="T46" fmla="*/ 1245 w 1977"/>
                <a:gd name="T47" fmla="*/ 1188 h 1975"/>
                <a:gd name="T48" fmla="*/ 1151 w 1977"/>
                <a:gd name="T49" fmla="*/ 1541 h 1975"/>
                <a:gd name="T50" fmla="*/ 1008 w 1977"/>
                <a:gd name="T51" fmla="*/ 1903 h 1975"/>
                <a:gd name="T52" fmla="*/ 968 w 1977"/>
                <a:gd name="T53" fmla="*/ 1946 h 1975"/>
                <a:gd name="T54" fmla="*/ 917 w 1977"/>
                <a:gd name="T55" fmla="*/ 1970 h 1975"/>
                <a:gd name="T56" fmla="*/ 862 w 1977"/>
                <a:gd name="T57" fmla="*/ 1975 h 1975"/>
                <a:gd name="T58" fmla="*/ 809 w 1977"/>
                <a:gd name="T59" fmla="*/ 1965 h 1975"/>
                <a:gd name="T60" fmla="*/ 763 w 1977"/>
                <a:gd name="T61" fmla="*/ 1941 h 1975"/>
                <a:gd name="T62" fmla="*/ 730 w 1977"/>
                <a:gd name="T63" fmla="*/ 1903 h 1975"/>
                <a:gd name="T64" fmla="*/ 716 w 1977"/>
                <a:gd name="T65" fmla="*/ 1853 h 1975"/>
                <a:gd name="T66" fmla="*/ 727 w 1977"/>
                <a:gd name="T67" fmla="*/ 1792 h 1975"/>
                <a:gd name="T68" fmla="*/ 899 w 1977"/>
                <a:gd name="T69" fmla="*/ 1346 h 1975"/>
                <a:gd name="T70" fmla="*/ 1060 w 1977"/>
                <a:gd name="T71" fmla="*/ 896 h 1975"/>
                <a:gd name="T72" fmla="*/ 1026 w 1977"/>
                <a:gd name="T73" fmla="*/ 853 h 1975"/>
                <a:gd name="T74" fmla="*/ 1003 w 1977"/>
                <a:gd name="T75" fmla="*/ 818 h 1975"/>
                <a:gd name="T76" fmla="*/ 991 w 1977"/>
                <a:gd name="T77" fmla="*/ 796 h 1975"/>
                <a:gd name="T78" fmla="*/ 987 w 1977"/>
                <a:gd name="T79" fmla="*/ 791 h 1975"/>
                <a:gd name="T80" fmla="*/ 976 w 1977"/>
                <a:gd name="T81" fmla="*/ 765 h 1975"/>
                <a:gd name="T82" fmla="*/ 954 w 1977"/>
                <a:gd name="T83" fmla="*/ 715 h 1975"/>
                <a:gd name="T84" fmla="*/ 927 w 1977"/>
                <a:gd name="T85" fmla="*/ 639 h 1975"/>
                <a:gd name="T86" fmla="*/ 895 w 1977"/>
                <a:gd name="T87" fmla="*/ 540 h 1975"/>
                <a:gd name="T88" fmla="*/ 758 w 1977"/>
                <a:gd name="T89" fmla="*/ 666 h 1975"/>
                <a:gd name="T90" fmla="*/ 709 w 1977"/>
                <a:gd name="T91" fmla="*/ 688 h 1975"/>
                <a:gd name="T92" fmla="*/ 657 w 1977"/>
                <a:gd name="T93" fmla="*/ 694 h 1975"/>
                <a:gd name="T94" fmla="*/ 106 w 1977"/>
                <a:gd name="T95" fmla="*/ 515 h 1975"/>
                <a:gd name="T96" fmla="*/ 54 w 1977"/>
                <a:gd name="T97" fmla="*/ 487 h 1975"/>
                <a:gd name="T98" fmla="*/ 20 w 1977"/>
                <a:gd name="T99" fmla="*/ 446 h 1975"/>
                <a:gd name="T100" fmla="*/ 2 w 1977"/>
                <a:gd name="T101" fmla="*/ 398 h 1975"/>
                <a:gd name="T102" fmla="*/ 0 w 1977"/>
                <a:gd name="T103" fmla="*/ 372 h 1975"/>
                <a:gd name="T104" fmla="*/ 6 w 1977"/>
                <a:gd name="T105" fmla="*/ 322 h 1975"/>
                <a:gd name="T106" fmla="*/ 27 w 1977"/>
                <a:gd name="T107" fmla="*/ 277 h 1975"/>
                <a:gd name="T108" fmla="*/ 60 w 1977"/>
                <a:gd name="T109" fmla="*/ 241 h 1975"/>
                <a:gd name="T110" fmla="*/ 103 w 1977"/>
                <a:gd name="T111" fmla="*/ 218 h 1975"/>
                <a:gd name="T112" fmla="*/ 157 w 1977"/>
                <a:gd name="T113" fmla="*/ 216 h 1975"/>
                <a:gd name="T114" fmla="*/ 632 w 1977"/>
                <a:gd name="T115" fmla="*/ 369 h 1975"/>
                <a:gd name="T116" fmla="*/ 919 w 1977"/>
                <a:gd name="T117" fmla="*/ 95 h 1975"/>
                <a:gd name="T118" fmla="*/ 992 w 1977"/>
                <a:gd name="T119" fmla="*/ 40 h 1975"/>
                <a:gd name="T120" fmla="*/ 1076 w 1977"/>
                <a:gd name="T121" fmla="*/ 8 h 1975"/>
                <a:gd name="T122" fmla="*/ 1163 w 1977"/>
                <a:gd name="T123" fmla="*/ 0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7" h="1975">
                  <a:moveTo>
                    <a:pt x="1163" y="0"/>
                  </a:moveTo>
                  <a:lnTo>
                    <a:pt x="1204" y="7"/>
                  </a:lnTo>
                  <a:lnTo>
                    <a:pt x="1242" y="18"/>
                  </a:lnTo>
                  <a:lnTo>
                    <a:pt x="1251" y="19"/>
                  </a:lnTo>
                  <a:lnTo>
                    <a:pt x="1263" y="23"/>
                  </a:lnTo>
                  <a:lnTo>
                    <a:pt x="1455" y="90"/>
                  </a:lnTo>
                  <a:lnTo>
                    <a:pt x="1644" y="164"/>
                  </a:lnTo>
                  <a:lnTo>
                    <a:pt x="1833" y="242"/>
                  </a:lnTo>
                  <a:lnTo>
                    <a:pt x="1827" y="259"/>
                  </a:lnTo>
                  <a:lnTo>
                    <a:pt x="1824" y="275"/>
                  </a:lnTo>
                  <a:lnTo>
                    <a:pt x="1817" y="324"/>
                  </a:lnTo>
                  <a:lnTo>
                    <a:pt x="1817" y="370"/>
                  </a:lnTo>
                  <a:lnTo>
                    <a:pt x="1825" y="417"/>
                  </a:lnTo>
                  <a:lnTo>
                    <a:pt x="1838" y="462"/>
                  </a:lnTo>
                  <a:lnTo>
                    <a:pt x="1856" y="503"/>
                  </a:lnTo>
                  <a:lnTo>
                    <a:pt x="1879" y="543"/>
                  </a:lnTo>
                  <a:lnTo>
                    <a:pt x="1907" y="578"/>
                  </a:lnTo>
                  <a:lnTo>
                    <a:pt x="1940" y="611"/>
                  </a:lnTo>
                  <a:lnTo>
                    <a:pt x="1977" y="639"/>
                  </a:lnTo>
                  <a:lnTo>
                    <a:pt x="1963" y="634"/>
                  </a:lnTo>
                  <a:lnTo>
                    <a:pt x="1949" y="629"/>
                  </a:lnTo>
                  <a:lnTo>
                    <a:pt x="1798" y="558"/>
                  </a:lnTo>
                  <a:lnTo>
                    <a:pt x="1647" y="492"/>
                  </a:lnTo>
                  <a:lnTo>
                    <a:pt x="1493" y="430"/>
                  </a:lnTo>
                  <a:lnTo>
                    <a:pt x="1548" y="582"/>
                  </a:lnTo>
                  <a:lnTo>
                    <a:pt x="1560" y="599"/>
                  </a:lnTo>
                  <a:lnTo>
                    <a:pt x="1569" y="618"/>
                  </a:lnTo>
                  <a:lnTo>
                    <a:pt x="1611" y="715"/>
                  </a:lnTo>
                  <a:lnTo>
                    <a:pt x="1660" y="810"/>
                  </a:lnTo>
                  <a:lnTo>
                    <a:pt x="1713" y="904"/>
                  </a:lnTo>
                  <a:lnTo>
                    <a:pt x="1443" y="814"/>
                  </a:lnTo>
                  <a:lnTo>
                    <a:pt x="1405" y="805"/>
                  </a:lnTo>
                  <a:lnTo>
                    <a:pt x="1368" y="803"/>
                  </a:lnTo>
                  <a:lnTo>
                    <a:pt x="1333" y="808"/>
                  </a:lnTo>
                  <a:lnTo>
                    <a:pt x="1300" y="818"/>
                  </a:lnTo>
                  <a:lnTo>
                    <a:pt x="1269" y="834"/>
                  </a:lnTo>
                  <a:lnTo>
                    <a:pt x="1241" y="855"/>
                  </a:lnTo>
                  <a:lnTo>
                    <a:pt x="1216" y="881"/>
                  </a:lnTo>
                  <a:lnTo>
                    <a:pt x="1197" y="912"/>
                  </a:lnTo>
                  <a:lnTo>
                    <a:pt x="1182" y="946"/>
                  </a:lnTo>
                  <a:lnTo>
                    <a:pt x="1173" y="983"/>
                  </a:lnTo>
                  <a:lnTo>
                    <a:pt x="1170" y="1013"/>
                  </a:lnTo>
                  <a:lnTo>
                    <a:pt x="1170" y="1045"/>
                  </a:lnTo>
                  <a:lnTo>
                    <a:pt x="1177" y="1076"/>
                  </a:lnTo>
                  <a:lnTo>
                    <a:pt x="1186" y="1107"/>
                  </a:lnTo>
                  <a:lnTo>
                    <a:pt x="1201" y="1136"/>
                  </a:lnTo>
                  <a:lnTo>
                    <a:pt x="1220" y="1162"/>
                  </a:lnTo>
                  <a:lnTo>
                    <a:pt x="1245" y="1188"/>
                  </a:lnTo>
                  <a:lnTo>
                    <a:pt x="1275" y="1208"/>
                  </a:lnTo>
                  <a:lnTo>
                    <a:pt x="1151" y="1541"/>
                  </a:lnTo>
                  <a:lnTo>
                    <a:pt x="1023" y="1873"/>
                  </a:lnTo>
                  <a:lnTo>
                    <a:pt x="1008" y="1903"/>
                  </a:lnTo>
                  <a:lnTo>
                    <a:pt x="990" y="1927"/>
                  </a:lnTo>
                  <a:lnTo>
                    <a:pt x="968" y="1946"/>
                  </a:lnTo>
                  <a:lnTo>
                    <a:pt x="944" y="1960"/>
                  </a:lnTo>
                  <a:lnTo>
                    <a:pt x="917" y="1970"/>
                  </a:lnTo>
                  <a:lnTo>
                    <a:pt x="890" y="1975"/>
                  </a:lnTo>
                  <a:lnTo>
                    <a:pt x="862" y="1975"/>
                  </a:lnTo>
                  <a:lnTo>
                    <a:pt x="835" y="1972"/>
                  </a:lnTo>
                  <a:lnTo>
                    <a:pt x="809" y="1965"/>
                  </a:lnTo>
                  <a:lnTo>
                    <a:pt x="785" y="1954"/>
                  </a:lnTo>
                  <a:lnTo>
                    <a:pt x="763" y="1941"/>
                  </a:lnTo>
                  <a:lnTo>
                    <a:pt x="745" y="1923"/>
                  </a:lnTo>
                  <a:lnTo>
                    <a:pt x="730" y="1903"/>
                  </a:lnTo>
                  <a:lnTo>
                    <a:pt x="721" y="1878"/>
                  </a:lnTo>
                  <a:lnTo>
                    <a:pt x="716" y="1853"/>
                  </a:lnTo>
                  <a:lnTo>
                    <a:pt x="718" y="1824"/>
                  </a:lnTo>
                  <a:lnTo>
                    <a:pt x="727" y="1792"/>
                  </a:lnTo>
                  <a:lnTo>
                    <a:pt x="813" y="1569"/>
                  </a:lnTo>
                  <a:lnTo>
                    <a:pt x="899" y="1346"/>
                  </a:lnTo>
                  <a:lnTo>
                    <a:pt x="981" y="1122"/>
                  </a:lnTo>
                  <a:lnTo>
                    <a:pt x="1060" y="896"/>
                  </a:lnTo>
                  <a:lnTo>
                    <a:pt x="1042" y="874"/>
                  </a:lnTo>
                  <a:lnTo>
                    <a:pt x="1026" y="853"/>
                  </a:lnTo>
                  <a:lnTo>
                    <a:pt x="1013" y="834"/>
                  </a:lnTo>
                  <a:lnTo>
                    <a:pt x="1003" y="818"/>
                  </a:lnTo>
                  <a:lnTo>
                    <a:pt x="995" y="805"/>
                  </a:lnTo>
                  <a:lnTo>
                    <a:pt x="991" y="796"/>
                  </a:lnTo>
                  <a:lnTo>
                    <a:pt x="988" y="794"/>
                  </a:lnTo>
                  <a:lnTo>
                    <a:pt x="987" y="791"/>
                  </a:lnTo>
                  <a:lnTo>
                    <a:pt x="983" y="781"/>
                  </a:lnTo>
                  <a:lnTo>
                    <a:pt x="976" y="765"/>
                  </a:lnTo>
                  <a:lnTo>
                    <a:pt x="965" y="743"/>
                  </a:lnTo>
                  <a:lnTo>
                    <a:pt x="954" y="715"/>
                  </a:lnTo>
                  <a:lnTo>
                    <a:pt x="941" y="680"/>
                  </a:lnTo>
                  <a:lnTo>
                    <a:pt x="927" y="639"/>
                  </a:lnTo>
                  <a:lnTo>
                    <a:pt x="910" y="593"/>
                  </a:lnTo>
                  <a:lnTo>
                    <a:pt x="895" y="540"/>
                  </a:lnTo>
                  <a:lnTo>
                    <a:pt x="778" y="649"/>
                  </a:lnTo>
                  <a:lnTo>
                    <a:pt x="758" y="666"/>
                  </a:lnTo>
                  <a:lnTo>
                    <a:pt x="735" y="678"/>
                  </a:lnTo>
                  <a:lnTo>
                    <a:pt x="709" y="688"/>
                  </a:lnTo>
                  <a:lnTo>
                    <a:pt x="684" y="694"/>
                  </a:lnTo>
                  <a:lnTo>
                    <a:pt x="657" y="694"/>
                  </a:lnTo>
                  <a:lnTo>
                    <a:pt x="630" y="687"/>
                  </a:lnTo>
                  <a:lnTo>
                    <a:pt x="106" y="515"/>
                  </a:lnTo>
                  <a:lnTo>
                    <a:pt x="78" y="502"/>
                  </a:lnTo>
                  <a:lnTo>
                    <a:pt x="54" y="487"/>
                  </a:lnTo>
                  <a:lnTo>
                    <a:pt x="34" y="468"/>
                  </a:lnTo>
                  <a:lnTo>
                    <a:pt x="20" y="446"/>
                  </a:lnTo>
                  <a:lnTo>
                    <a:pt x="9" y="422"/>
                  </a:lnTo>
                  <a:lnTo>
                    <a:pt x="2" y="398"/>
                  </a:lnTo>
                  <a:lnTo>
                    <a:pt x="0" y="373"/>
                  </a:lnTo>
                  <a:lnTo>
                    <a:pt x="0" y="372"/>
                  </a:lnTo>
                  <a:lnTo>
                    <a:pt x="1" y="348"/>
                  </a:lnTo>
                  <a:lnTo>
                    <a:pt x="6" y="322"/>
                  </a:lnTo>
                  <a:lnTo>
                    <a:pt x="15" y="299"/>
                  </a:lnTo>
                  <a:lnTo>
                    <a:pt x="27" y="277"/>
                  </a:lnTo>
                  <a:lnTo>
                    <a:pt x="42" y="258"/>
                  </a:lnTo>
                  <a:lnTo>
                    <a:pt x="60" y="241"/>
                  </a:lnTo>
                  <a:lnTo>
                    <a:pt x="80" y="227"/>
                  </a:lnTo>
                  <a:lnTo>
                    <a:pt x="103" y="218"/>
                  </a:lnTo>
                  <a:lnTo>
                    <a:pt x="129" y="215"/>
                  </a:lnTo>
                  <a:lnTo>
                    <a:pt x="157" y="216"/>
                  </a:lnTo>
                  <a:lnTo>
                    <a:pt x="188" y="222"/>
                  </a:lnTo>
                  <a:lnTo>
                    <a:pt x="632" y="369"/>
                  </a:lnTo>
                  <a:lnTo>
                    <a:pt x="890" y="130"/>
                  </a:lnTo>
                  <a:lnTo>
                    <a:pt x="919" y="95"/>
                  </a:lnTo>
                  <a:lnTo>
                    <a:pt x="954" y="65"/>
                  </a:lnTo>
                  <a:lnTo>
                    <a:pt x="992" y="40"/>
                  </a:lnTo>
                  <a:lnTo>
                    <a:pt x="1033" y="21"/>
                  </a:lnTo>
                  <a:lnTo>
                    <a:pt x="1076" y="8"/>
                  </a:lnTo>
                  <a:lnTo>
                    <a:pt x="1118" y="0"/>
                  </a:lnTo>
                  <a:lnTo>
                    <a:pt x="1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6634163" y="4757738"/>
              <a:ext cx="311150" cy="307975"/>
            </a:xfrm>
            <a:custGeom>
              <a:avLst/>
              <a:gdLst>
                <a:gd name="T0" fmla="*/ 295 w 588"/>
                <a:gd name="T1" fmla="*/ 0 h 581"/>
                <a:gd name="T2" fmla="*/ 342 w 588"/>
                <a:gd name="T3" fmla="*/ 4 h 581"/>
                <a:gd name="T4" fmla="*/ 387 w 588"/>
                <a:gd name="T5" fmla="*/ 15 h 581"/>
                <a:gd name="T6" fmla="*/ 429 w 588"/>
                <a:gd name="T7" fmla="*/ 33 h 581"/>
                <a:gd name="T8" fmla="*/ 468 w 588"/>
                <a:gd name="T9" fmla="*/ 55 h 581"/>
                <a:gd name="T10" fmla="*/ 502 w 588"/>
                <a:gd name="T11" fmla="*/ 85 h 581"/>
                <a:gd name="T12" fmla="*/ 532 w 588"/>
                <a:gd name="T13" fmla="*/ 119 h 581"/>
                <a:gd name="T14" fmla="*/ 555 w 588"/>
                <a:gd name="T15" fmla="*/ 157 h 581"/>
                <a:gd name="T16" fmla="*/ 573 w 588"/>
                <a:gd name="T17" fmla="*/ 199 h 581"/>
                <a:gd name="T18" fmla="*/ 584 w 588"/>
                <a:gd name="T19" fmla="*/ 243 h 581"/>
                <a:gd name="T20" fmla="*/ 588 w 588"/>
                <a:gd name="T21" fmla="*/ 291 h 581"/>
                <a:gd name="T22" fmla="*/ 584 w 588"/>
                <a:gd name="T23" fmla="*/ 338 h 581"/>
                <a:gd name="T24" fmla="*/ 573 w 588"/>
                <a:gd name="T25" fmla="*/ 382 h 581"/>
                <a:gd name="T26" fmla="*/ 555 w 588"/>
                <a:gd name="T27" fmla="*/ 424 h 581"/>
                <a:gd name="T28" fmla="*/ 532 w 588"/>
                <a:gd name="T29" fmla="*/ 462 h 581"/>
                <a:gd name="T30" fmla="*/ 502 w 588"/>
                <a:gd name="T31" fmla="*/ 496 h 581"/>
                <a:gd name="T32" fmla="*/ 468 w 588"/>
                <a:gd name="T33" fmla="*/ 526 h 581"/>
                <a:gd name="T34" fmla="*/ 429 w 588"/>
                <a:gd name="T35" fmla="*/ 548 h 581"/>
                <a:gd name="T36" fmla="*/ 387 w 588"/>
                <a:gd name="T37" fmla="*/ 566 h 581"/>
                <a:gd name="T38" fmla="*/ 342 w 588"/>
                <a:gd name="T39" fmla="*/ 578 h 581"/>
                <a:gd name="T40" fmla="*/ 295 w 588"/>
                <a:gd name="T41" fmla="*/ 581 h 581"/>
                <a:gd name="T42" fmla="*/ 247 w 588"/>
                <a:gd name="T43" fmla="*/ 578 h 581"/>
                <a:gd name="T44" fmla="*/ 201 w 588"/>
                <a:gd name="T45" fmla="*/ 566 h 581"/>
                <a:gd name="T46" fmla="*/ 159 w 588"/>
                <a:gd name="T47" fmla="*/ 548 h 581"/>
                <a:gd name="T48" fmla="*/ 120 w 588"/>
                <a:gd name="T49" fmla="*/ 526 h 581"/>
                <a:gd name="T50" fmla="*/ 87 w 588"/>
                <a:gd name="T51" fmla="*/ 496 h 581"/>
                <a:gd name="T52" fmla="*/ 58 w 588"/>
                <a:gd name="T53" fmla="*/ 462 h 581"/>
                <a:gd name="T54" fmla="*/ 33 w 588"/>
                <a:gd name="T55" fmla="*/ 424 h 581"/>
                <a:gd name="T56" fmla="*/ 15 w 588"/>
                <a:gd name="T57" fmla="*/ 382 h 581"/>
                <a:gd name="T58" fmla="*/ 4 w 588"/>
                <a:gd name="T59" fmla="*/ 338 h 581"/>
                <a:gd name="T60" fmla="*/ 0 w 588"/>
                <a:gd name="T61" fmla="*/ 291 h 581"/>
                <a:gd name="T62" fmla="*/ 4 w 588"/>
                <a:gd name="T63" fmla="*/ 243 h 581"/>
                <a:gd name="T64" fmla="*/ 15 w 588"/>
                <a:gd name="T65" fmla="*/ 199 h 581"/>
                <a:gd name="T66" fmla="*/ 33 w 588"/>
                <a:gd name="T67" fmla="*/ 157 h 581"/>
                <a:gd name="T68" fmla="*/ 58 w 588"/>
                <a:gd name="T69" fmla="*/ 119 h 581"/>
                <a:gd name="T70" fmla="*/ 87 w 588"/>
                <a:gd name="T71" fmla="*/ 85 h 581"/>
                <a:gd name="T72" fmla="*/ 120 w 588"/>
                <a:gd name="T73" fmla="*/ 55 h 581"/>
                <a:gd name="T74" fmla="*/ 159 w 588"/>
                <a:gd name="T75" fmla="*/ 33 h 581"/>
                <a:gd name="T76" fmla="*/ 201 w 588"/>
                <a:gd name="T77" fmla="*/ 15 h 581"/>
                <a:gd name="T78" fmla="*/ 247 w 588"/>
                <a:gd name="T79" fmla="*/ 4 h 581"/>
                <a:gd name="T80" fmla="*/ 295 w 588"/>
                <a:gd name="T81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8" h="581">
                  <a:moveTo>
                    <a:pt x="295" y="0"/>
                  </a:moveTo>
                  <a:lnTo>
                    <a:pt x="342" y="4"/>
                  </a:lnTo>
                  <a:lnTo>
                    <a:pt x="387" y="15"/>
                  </a:lnTo>
                  <a:lnTo>
                    <a:pt x="429" y="33"/>
                  </a:lnTo>
                  <a:lnTo>
                    <a:pt x="468" y="55"/>
                  </a:lnTo>
                  <a:lnTo>
                    <a:pt x="502" y="85"/>
                  </a:lnTo>
                  <a:lnTo>
                    <a:pt x="532" y="119"/>
                  </a:lnTo>
                  <a:lnTo>
                    <a:pt x="555" y="157"/>
                  </a:lnTo>
                  <a:lnTo>
                    <a:pt x="573" y="199"/>
                  </a:lnTo>
                  <a:lnTo>
                    <a:pt x="584" y="243"/>
                  </a:lnTo>
                  <a:lnTo>
                    <a:pt x="588" y="291"/>
                  </a:lnTo>
                  <a:lnTo>
                    <a:pt x="584" y="338"/>
                  </a:lnTo>
                  <a:lnTo>
                    <a:pt x="573" y="382"/>
                  </a:lnTo>
                  <a:lnTo>
                    <a:pt x="555" y="424"/>
                  </a:lnTo>
                  <a:lnTo>
                    <a:pt x="532" y="462"/>
                  </a:lnTo>
                  <a:lnTo>
                    <a:pt x="502" y="496"/>
                  </a:lnTo>
                  <a:lnTo>
                    <a:pt x="468" y="526"/>
                  </a:lnTo>
                  <a:lnTo>
                    <a:pt x="429" y="548"/>
                  </a:lnTo>
                  <a:lnTo>
                    <a:pt x="387" y="566"/>
                  </a:lnTo>
                  <a:lnTo>
                    <a:pt x="342" y="578"/>
                  </a:lnTo>
                  <a:lnTo>
                    <a:pt x="295" y="581"/>
                  </a:lnTo>
                  <a:lnTo>
                    <a:pt x="247" y="578"/>
                  </a:lnTo>
                  <a:lnTo>
                    <a:pt x="201" y="566"/>
                  </a:lnTo>
                  <a:lnTo>
                    <a:pt x="159" y="548"/>
                  </a:lnTo>
                  <a:lnTo>
                    <a:pt x="120" y="526"/>
                  </a:lnTo>
                  <a:lnTo>
                    <a:pt x="87" y="496"/>
                  </a:lnTo>
                  <a:lnTo>
                    <a:pt x="58" y="462"/>
                  </a:lnTo>
                  <a:lnTo>
                    <a:pt x="33" y="424"/>
                  </a:lnTo>
                  <a:lnTo>
                    <a:pt x="15" y="382"/>
                  </a:lnTo>
                  <a:lnTo>
                    <a:pt x="4" y="338"/>
                  </a:lnTo>
                  <a:lnTo>
                    <a:pt x="0" y="291"/>
                  </a:lnTo>
                  <a:lnTo>
                    <a:pt x="4" y="243"/>
                  </a:lnTo>
                  <a:lnTo>
                    <a:pt x="15" y="199"/>
                  </a:lnTo>
                  <a:lnTo>
                    <a:pt x="33" y="157"/>
                  </a:lnTo>
                  <a:lnTo>
                    <a:pt x="58" y="119"/>
                  </a:lnTo>
                  <a:lnTo>
                    <a:pt x="87" y="85"/>
                  </a:lnTo>
                  <a:lnTo>
                    <a:pt x="120" y="55"/>
                  </a:lnTo>
                  <a:lnTo>
                    <a:pt x="159" y="33"/>
                  </a:lnTo>
                  <a:lnTo>
                    <a:pt x="201" y="15"/>
                  </a:lnTo>
                  <a:lnTo>
                    <a:pt x="247" y="4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6291263" y="5075238"/>
              <a:ext cx="1217612" cy="1046163"/>
            </a:xfrm>
            <a:custGeom>
              <a:avLst/>
              <a:gdLst>
                <a:gd name="T0" fmla="*/ 1243 w 2301"/>
                <a:gd name="T1" fmla="*/ 18 h 1976"/>
                <a:gd name="T2" fmla="*/ 1690 w 2301"/>
                <a:gd name="T3" fmla="*/ 180 h 1976"/>
                <a:gd name="T4" fmla="*/ 2130 w 2301"/>
                <a:gd name="T5" fmla="*/ 382 h 1976"/>
                <a:gd name="T6" fmla="*/ 2176 w 2301"/>
                <a:gd name="T7" fmla="*/ 444 h 1976"/>
                <a:gd name="T8" fmla="*/ 2178 w 2301"/>
                <a:gd name="T9" fmla="*/ 516 h 1976"/>
                <a:gd name="T10" fmla="*/ 2144 w 2301"/>
                <a:gd name="T11" fmla="*/ 583 h 1976"/>
                <a:gd name="T12" fmla="*/ 2085 w 2301"/>
                <a:gd name="T13" fmla="*/ 630 h 1976"/>
                <a:gd name="T14" fmla="*/ 2007 w 2301"/>
                <a:gd name="T15" fmla="*/ 644 h 1976"/>
                <a:gd name="T16" fmla="*/ 1798 w 2301"/>
                <a:gd name="T17" fmla="*/ 558 h 1976"/>
                <a:gd name="T18" fmla="*/ 1549 w 2301"/>
                <a:gd name="T19" fmla="*/ 582 h 1976"/>
                <a:gd name="T20" fmla="*/ 1613 w 2301"/>
                <a:gd name="T21" fmla="*/ 718 h 1976"/>
                <a:gd name="T22" fmla="*/ 1774 w 2301"/>
                <a:gd name="T23" fmla="*/ 1003 h 1976"/>
                <a:gd name="T24" fmla="*/ 1965 w 2301"/>
                <a:gd name="T25" fmla="*/ 991 h 1976"/>
                <a:gd name="T26" fmla="*/ 2088 w 2301"/>
                <a:gd name="T27" fmla="*/ 909 h 1976"/>
                <a:gd name="T28" fmla="*/ 2172 w 2301"/>
                <a:gd name="T29" fmla="*/ 909 h 1976"/>
                <a:gd name="T30" fmla="*/ 2245 w 2301"/>
                <a:gd name="T31" fmla="*/ 947 h 1976"/>
                <a:gd name="T32" fmla="*/ 2292 w 2301"/>
                <a:gd name="T33" fmla="*/ 1009 h 1976"/>
                <a:gd name="T34" fmla="*/ 2298 w 2301"/>
                <a:gd name="T35" fmla="*/ 1083 h 1976"/>
                <a:gd name="T36" fmla="*/ 2248 w 2301"/>
                <a:gd name="T37" fmla="*/ 1154 h 1976"/>
                <a:gd name="T38" fmla="*/ 2066 w 2301"/>
                <a:gd name="T39" fmla="*/ 1301 h 1976"/>
                <a:gd name="T40" fmla="*/ 1873 w 2301"/>
                <a:gd name="T41" fmla="*/ 1434 h 1976"/>
                <a:gd name="T42" fmla="*/ 1773 w 2301"/>
                <a:gd name="T43" fmla="*/ 1451 h 1976"/>
                <a:gd name="T44" fmla="*/ 1686 w 2301"/>
                <a:gd name="T45" fmla="*/ 1406 h 1976"/>
                <a:gd name="T46" fmla="*/ 1523 w 2301"/>
                <a:gd name="T47" fmla="*/ 1174 h 1976"/>
                <a:gd name="T48" fmla="*/ 1372 w 2301"/>
                <a:gd name="T49" fmla="*/ 975 h 1976"/>
                <a:gd name="T50" fmla="*/ 1276 w 2301"/>
                <a:gd name="T51" fmla="*/ 1208 h 1976"/>
                <a:gd name="T52" fmla="*/ 1024 w 2301"/>
                <a:gd name="T53" fmla="*/ 1873 h 1976"/>
                <a:gd name="T54" fmla="*/ 969 w 2301"/>
                <a:gd name="T55" fmla="*/ 1946 h 1976"/>
                <a:gd name="T56" fmla="*/ 890 w 2301"/>
                <a:gd name="T57" fmla="*/ 1975 h 1976"/>
                <a:gd name="T58" fmla="*/ 810 w 2301"/>
                <a:gd name="T59" fmla="*/ 1966 h 1976"/>
                <a:gd name="T60" fmla="*/ 746 w 2301"/>
                <a:gd name="T61" fmla="*/ 1923 h 1976"/>
                <a:gd name="T62" fmla="*/ 716 w 2301"/>
                <a:gd name="T63" fmla="*/ 1853 h 1976"/>
                <a:gd name="T64" fmla="*/ 814 w 2301"/>
                <a:gd name="T65" fmla="*/ 1569 h 1976"/>
                <a:gd name="T66" fmla="*/ 1061 w 2301"/>
                <a:gd name="T67" fmla="*/ 896 h 1976"/>
                <a:gd name="T68" fmla="*/ 1013 w 2301"/>
                <a:gd name="T69" fmla="*/ 834 h 1976"/>
                <a:gd name="T70" fmla="*/ 990 w 2301"/>
                <a:gd name="T71" fmla="*/ 796 h 1976"/>
                <a:gd name="T72" fmla="*/ 983 w 2301"/>
                <a:gd name="T73" fmla="*/ 781 h 1976"/>
                <a:gd name="T74" fmla="*/ 954 w 2301"/>
                <a:gd name="T75" fmla="*/ 715 h 1976"/>
                <a:gd name="T76" fmla="*/ 911 w 2301"/>
                <a:gd name="T77" fmla="*/ 593 h 1976"/>
                <a:gd name="T78" fmla="*/ 758 w 2301"/>
                <a:gd name="T79" fmla="*/ 666 h 1976"/>
                <a:gd name="T80" fmla="*/ 684 w 2301"/>
                <a:gd name="T81" fmla="*/ 694 h 1976"/>
                <a:gd name="T82" fmla="*/ 107 w 2301"/>
                <a:gd name="T83" fmla="*/ 515 h 1976"/>
                <a:gd name="T84" fmla="*/ 35 w 2301"/>
                <a:gd name="T85" fmla="*/ 468 h 1976"/>
                <a:gd name="T86" fmla="*/ 3 w 2301"/>
                <a:gd name="T87" fmla="*/ 398 h 1976"/>
                <a:gd name="T88" fmla="*/ 7 w 2301"/>
                <a:gd name="T89" fmla="*/ 322 h 1976"/>
                <a:gd name="T90" fmla="*/ 43 w 2301"/>
                <a:gd name="T91" fmla="*/ 258 h 1976"/>
                <a:gd name="T92" fmla="*/ 104 w 2301"/>
                <a:gd name="T93" fmla="*/ 218 h 1976"/>
                <a:gd name="T94" fmla="*/ 189 w 2301"/>
                <a:gd name="T95" fmla="*/ 222 h 1976"/>
                <a:gd name="T96" fmla="*/ 920 w 2301"/>
                <a:gd name="T97" fmla="*/ 95 h 1976"/>
                <a:gd name="T98" fmla="*/ 1034 w 2301"/>
                <a:gd name="T99" fmla="*/ 21 h 1976"/>
                <a:gd name="T100" fmla="*/ 1163 w 2301"/>
                <a:gd name="T101" fmla="*/ 0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01" h="1976">
                  <a:moveTo>
                    <a:pt x="1163" y="0"/>
                  </a:moveTo>
                  <a:lnTo>
                    <a:pt x="1204" y="7"/>
                  </a:lnTo>
                  <a:lnTo>
                    <a:pt x="1243" y="18"/>
                  </a:lnTo>
                  <a:lnTo>
                    <a:pt x="1263" y="22"/>
                  </a:lnTo>
                  <a:lnTo>
                    <a:pt x="1477" y="98"/>
                  </a:lnTo>
                  <a:lnTo>
                    <a:pt x="1690" y="180"/>
                  </a:lnTo>
                  <a:lnTo>
                    <a:pt x="1898" y="270"/>
                  </a:lnTo>
                  <a:lnTo>
                    <a:pt x="2105" y="367"/>
                  </a:lnTo>
                  <a:lnTo>
                    <a:pt x="2130" y="382"/>
                  </a:lnTo>
                  <a:lnTo>
                    <a:pt x="2151" y="401"/>
                  </a:lnTo>
                  <a:lnTo>
                    <a:pt x="2166" y="422"/>
                  </a:lnTo>
                  <a:lnTo>
                    <a:pt x="2176" y="444"/>
                  </a:lnTo>
                  <a:lnTo>
                    <a:pt x="2181" y="468"/>
                  </a:lnTo>
                  <a:lnTo>
                    <a:pt x="2181" y="492"/>
                  </a:lnTo>
                  <a:lnTo>
                    <a:pt x="2178" y="516"/>
                  </a:lnTo>
                  <a:lnTo>
                    <a:pt x="2170" y="540"/>
                  </a:lnTo>
                  <a:lnTo>
                    <a:pt x="2160" y="562"/>
                  </a:lnTo>
                  <a:lnTo>
                    <a:pt x="2144" y="583"/>
                  </a:lnTo>
                  <a:lnTo>
                    <a:pt x="2128" y="602"/>
                  </a:lnTo>
                  <a:lnTo>
                    <a:pt x="2107" y="618"/>
                  </a:lnTo>
                  <a:lnTo>
                    <a:pt x="2085" y="630"/>
                  </a:lnTo>
                  <a:lnTo>
                    <a:pt x="2060" y="640"/>
                  </a:lnTo>
                  <a:lnTo>
                    <a:pt x="2034" y="644"/>
                  </a:lnTo>
                  <a:lnTo>
                    <a:pt x="2007" y="644"/>
                  </a:lnTo>
                  <a:lnTo>
                    <a:pt x="1978" y="639"/>
                  </a:lnTo>
                  <a:lnTo>
                    <a:pt x="1948" y="628"/>
                  </a:lnTo>
                  <a:lnTo>
                    <a:pt x="1798" y="558"/>
                  </a:lnTo>
                  <a:lnTo>
                    <a:pt x="1647" y="492"/>
                  </a:lnTo>
                  <a:lnTo>
                    <a:pt x="1494" y="429"/>
                  </a:lnTo>
                  <a:lnTo>
                    <a:pt x="1549" y="582"/>
                  </a:lnTo>
                  <a:lnTo>
                    <a:pt x="1560" y="599"/>
                  </a:lnTo>
                  <a:lnTo>
                    <a:pt x="1569" y="618"/>
                  </a:lnTo>
                  <a:lnTo>
                    <a:pt x="1613" y="718"/>
                  </a:lnTo>
                  <a:lnTo>
                    <a:pt x="1661" y="815"/>
                  </a:lnTo>
                  <a:lnTo>
                    <a:pt x="1717" y="910"/>
                  </a:lnTo>
                  <a:lnTo>
                    <a:pt x="1774" y="1003"/>
                  </a:lnTo>
                  <a:lnTo>
                    <a:pt x="1836" y="1094"/>
                  </a:lnTo>
                  <a:lnTo>
                    <a:pt x="1901" y="1043"/>
                  </a:lnTo>
                  <a:lnTo>
                    <a:pt x="1965" y="991"/>
                  </a:lnTo>
                  <a:lnTo>
                    <a:pt x="2032" y="939"/>
                  </a:lnTo>
                  <a:lnTo>
                    <a:pt x="2058" y="920"/>
                  </a:lnTo>
                  <a:lnTo>
                    <a:pt x="2088" y="909"/>
                  </a:lnTo>
                  <a:lnTo>
                    <a:pt x="2116" y="904"/>
                  </a:lnTo>
                  <a:lnTo>
                    <a:pt x="2144" y="904"/>
                  </a:lnTo>
                  <a:lnTo>
                    <a:pt x="2172" y="909"/>
                  </a:lnTo>
                  <a:lnTo>
                    <a:pt x="2199" y="918"/>
                  </a:lnTo>
                  <a:lnTo>
                    <a:pt x="2224" y="931"/>
                  </a:lnTo>
                  <a:lnTo>
                    <a:pt x="2245" y="947"/>
                  </a:lnTo>
                  <a:lnTo>
                    <a:pt x="2265" y="965"/>
                  </a:lnTo>
                  <a:lnTo>
                    <a:pt x="2280" y="986"/>
                  </a:lnTo>
                  <a:lnTo>
                    <a:pt x="2292" y="1009"/>
                  </a:lnTo>
                  <a:lnTo>
                    <a:pt x="2299" y="1033"/>
                  </a:lnTo>
                  <a:lnTo>
                    <a:pt x="2301" y="1059"/>
                  </a:lnTo>
                  <a:lnTo>
                    <a:pt x="2298" y="1083"/>
                  </a:lnTo>
                  <a:lnTo>
                    <a:pt x="2288" y="1108"/>
                  </a:lnTo>
                  <a:lnTo>
                    <a:pt x="2271" y="1131"/>
                  </a:lnTo>
                  <a:lnTo>
                    <a:pt x="2248" y="1154"/>
                  </a:lnTo>
                  <a:lnTo>
                    <a:pt x="2187" y="1203"/>
                  </a:lnTo>
                  <a:lnTo>
                    <a:pt x="2126" y="1252"/>
                  </a:lnTo>
                  <a:lnTo>
                    <a:pt x="2066" y="1301"/>
                  </a:lnTo>
                  <a:lnTo>
                    <a:pt x="2003" y="1348"/>
                  </a:lnTo>
                  <a:lnTo>
                    <a:pt x="1939" y="1392"/>
                  </a:lnTo>
                  <a:lnTo>
                    <a:pt x="1873" y="1434"/>
                  </a:lnTo>
                  <a:lnTo>
                    <a:pt x="1838" y="1448"/>
                  </a:lnTo>
                  <a:lnTo>
                    <a:pt x="1805" y="1454"/>
                  </a:lnTo>
                  <a:lnTo>
                    <a:pt x="1773" y="1451"/>
                  </a:lnTo>
                  <a:lnTo>
                    <a:pt x="1741" y="1443"/>
                  </a:lnTo>
                  <a:lnTo>
                    <a:pt x="1711" y="1427"/>
                  </a:lnTo>
                  <a:lnTo>
                    <a:pt x="1686" y="1406"/>
                  </a:lnTo>
                  <a:lnTo>
                    <a:pt x="1663" y="1379"/>
                  </a:lnTo>
                  <a:lnTo>
                    <a:pt x="1591" y="1278"/>
                  </a:lnTo>
                  <a:lnTo>
                    <a:pt x="1523" y="1174"/>
                  </a:lnTo>
                  <a:lnTo>
                    <a:pt x="1458" y="1070"/>
                  </a:lnTo>
                  <a:lnTo>
                    <a:pt x="1398" y="964"/>
                  </a:lnTo>
                  <a:lnTo>
                    <a:pt x="1372" y="975"/>
                  </a:lnTo>
                  <a:lnTo>
                    <a:pt x="1363" y="980"/>
                  </a:lnTo>
                  <a:lnTo>
                    <a:pt x="1354" y="984"/>
                  </a:lnTo>
                  <a:lnTo>
                    <a:pt x="1276" y="1208"/>
                  </a:lnTo>
                  <a:lnTo>
                    <a:pt x="1194" y="1430"/>
                  </a:lnTo>
                  <a:lnTo>
                    <a:pt x="1109" y="1652"/>
                  </a:lnTo>
                  <a:lnTo>
                    <a:pt x="1024" y="1873"/>
                  </a:lnTo>
                  <a:lnTo>
                    <a:pt x="1008" y="1903"/>
                  </a:lnTo>
                  <a:lnTo>
                    <a:pt x="990" y="1927"/>
                  </a:lnTo>
                  <a:lnTo>
                    <a:pt x="969" y="1946"/>
                  </a:lnTo>
                  <a:lnTo>
                    <a:pt x="944" y="1960"/>
                  </a:lnTo>
                  <a:lnTo>
                    <a:pt x="917" y="1970"/>
                  </a:lnTo>
                  <a:lnTo>
                    <a:pt x="890" y="1975"/>
                  </a:lnTo>
                  <a:lnTo>
                    <a:pt x="862" y="1976"/>
                  </a:lnTo>
                  <a:lnTo>
                    <a:pt x="835" y="1972"/>
                  </a:lnTo>
                  <a:lnTo>
                    <a:pt x="810" y="1966"/>
                  </a:lnTo>
                  <a:lnTo>
                    <a:pt x="785" y="1955"/>
                  </a:lnTo>
                  <a:lnTo>
                    <a:pt x="764" y="1941"/>
                  </a:lnTo>
                  <a:lnTo>
                    <a:pt x="746" y="1923"/>
                  </a:lnTo>
                  <a:lnTo>
                    <a:pt x="730" y="1903"/>
                  </a:lnTo>
                  <a:lnTo>
                    <a:pt x="721" y="1879"/>
                  </a:lnTo>
                  <a:lnTo>
                    <a:pt x="716" y="1853"/>
                  </a:lnTo>
                  <a:lnTo>
                    <a:pt x="719" y="1824"/>
                  </a:lnTo>
                  <a:lnTo>
                    <a:pt x="728" y="1792"/>
                  </a:lnTo>
                  <a:lnTo>
                    <a:pt x="814" y="1569"/>
                  </a:lnTo>
                  <a:lnTo>
                    <a:pt x="899" y="1346"/>
                  </a:lnTo>
                  <a:lnTo>
                    <a:pt x="981" y="1122"/>
                  </a:lnTo>
                  <a:lnTo>
                    <a:pt x="1061" y="896"/>
                  </a:lnTo>
                  <a:lnTo>
                    <a:pt x="1042" y="874"/>
                  </a:lnTo>
                  <a:lnTo>
                    <a:pt x="1026" y="853"/>
                  </a:lnTo>
                  <a:lnTo>
                    <a:pt x="1013" y="834"/>
                  </a:lnTo>
                  <a:lnTo>
                    <a:pt x="1003" y="818"/>
                  </a:lnTo>
                  <a:lnTo>
                    <a:pt x="995" y="805"/>
                  </a:lnTo>
                  <a:lnTo>
                    <a:pt x="990" y="796"/>
                  </a:lnTo>
                  <a:lnTo>
                    <a:pt x="989" y="794"/>
                  </a:lnTo>
                  <a:lnTo>
                    <a:pt x="988" y="791"/>
                  </a:lnTo>
                  <a:lnTo>
                    <a:pt x="983" y="781"/>
                  </a:lnTo>
                  <a:lnTo>
                    <a:pt x="976" y="765"/>
                  </a:lnTo>
                  <a:lnTo>
                    <a:pt x="966" y="743"/>
                  </a:lnTo>
                  <a:lnTo>
                    <a:pt x="954" y="715"/>
                  </a:lnTo>
                  <a:lnTo>
                    <a:pt x="942" y="680"/>
                  </a:lnTo>
                  <a:lnTo>
                    <a:pt x="928" y="639"/>
                  </a:lnTo>
                  <a:lnTo>
                    <a:pt x="911" y="593"/>
                  </a:lnTo>
                  <a:lnTo>
                    <a:pt x="896" y="540"/>
                  </a:lnTo>
                  <a:lnTo>
                    <a:pt x="779" y="649"/>
                  </a:lnTo>
                  <a:lnTo>
                    <a:pt x="758" y="666"/>
                  </a:lnTo>
                  <a:lnTo>
                    <a:pt x="735" y="678"/>
                  </a:lnTo>
                  <a:lnTo>
                    <a:pt x="710" y="689"/>
                  </a:lnTo>
                  <a:lnTo>
                    <a:pt x="684" y="694"/>
                  </a:lnTo>
                  <a:lnTo>
                    <a:pt x="657" y="694"/>
                  </a:lnTo>
                  <a:lnTo>
                    <a:pt x="630" y="687"/>
                  </a:lnTo>
                  <a:lnTo>
                    <a:pt x="107" y="515"/>
                  </a:lnTo>
                  <a:lnTo>
                    <a:pt x="78" y="504"/>
                  </a:lnTo>
                  <a:lnTo>
                    <a:pt x="54" y="487"/>
                  </a:lnTo>
                  <a:lnTo>
                    <a:pt x="35" y="468"/>
                  </a:lnTo>
                  <a:lnTo>
                    <a:pt x="19" y="446"/>
                  </a:lnTo>
                  <a:lnTo>
                    <a:pt x="9" y="422"/>
                  </a:lnTo>
                  <a:lnTo>
                    <a:pt x="3" y="398"/>
                  </a:lnTo>
                  <a:lnTo>
                    <a:pt x="0" y="373"/>
                  </a:lnTo>
                  <a:lnTo>
                    <a:pt x="2" y="348"/>
                  </a:lnTo>
                  <a:lnTo>
                    <a:pt x="7" y="322"/>
                  </a:lnTo>
                  <a:lnTo>
                    <a:pt x="16" y="299"/>
                  </a:lnTo>
                  <a:lnTo>
                    <a:pt x="27" y="277"/>
                  </a:lnTo>
                  <a:lnTo>
                    <a:pt x="43" y="258"/>
                  </a:lnTo>
                  <a:lnTo>
                    <a:pt x="60" y="241"/>
                  </a:lnTo>
                  <a:lnTo>
                    <a:pt x="81" y="227"/>
                  </a:lnTo>
                  <a:lnTo>
                    <a:pt x="104" y="218"/>
                  </a:lnTo>
                  <a:lnTo>
                    <a:pt x="130" y="215"/>
                  </a:lnTo>
                  <a:lnTo>
                    <a:pt x="158" y="216"/>
                  </a:lnTo>
                  <a:lnTo>
                    <a:pt x="189" y="222"/>
                  </a:lnTo>
                  <a:lnTo>
                    <a:pt x="632" y="369"/>
                  </a:lnTo>
                  <a:lnTo>
                    <a:pt x="890" y="130"/>
                  </a:lnTo>
                  <a:lnTo>
                    <a:pt x="920" y="95"/>
                  </a:lnTo>
                  <a:lnTo>
                    <a:pt x="954" y="65"/>
                  </a:lnTo>
                  <a:lnTo>
                    <a:pt x="993" y="40"/>
                  </a:lnTo>
                  <a:lnTo>
                    <a:pt x="1034" y="21"/>
                  </a:lnTo>
                  <a:lnTo>
                    <a:pt x="1076" y="8"/>
                  </a:lnTo>
                  <a:lnTo>
                    <a:pt x="1118" y="2"/>
                  </a:lnTo>
                  <a:lnTo>
                    <a:pt x="1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6731000" y="3975100"/>
              <a:ext cx="309562" cy="307975"/>
            </a:xfrm>
            <a:custGeom>
              <a:avLst/>
              <a:gdLst>
                <a:gd name="T0" fmla="*/ 293 w 587"/>
                <a:gd name="T1" fmla="*/ 0 h 581"/>
                <a:gd name="T2" fmla="*/ 341 w 587"/>
                <a:gd name="T3" fmla="*/ 4 h 581"/>
                <a:gd name="T4" fmla="*/ 385 w 587"/>
                <a:gd name="T5" fmla="*/ 15 h 581"/>
                <a:gd name="T6" fmla="*/ 428 w 587"/>
                <a:gd name="T7" fmla="*/ 33 h 581"/>
                <a:gd name="T8" fmla="*/ 466 w 587"/>
                <a:gd name="T9" fmla="*/ 56 h 581"/>
                <a:gd name="T10" fmla="*/ 501 w 587"/>
                <a:gd name="T11" fmla="*/ 85 h 581"/>
                <a:gd name="T12" fmla="*/ 530 w 587"/>
                <a:gd name="T13" fmla="*/ 119 h 581"/>
                <a:gd name="T14" fmla="*/ 553 w 587"/>
                <a:gd name="T15" fmla="*/ 157 h 581"/>
                <a:gd name="T16" fmla="*/ 571 w 587"/>
                <a:gd name="T17" fmla="*/ 199 h 581"/>
                <a:gd name="T18" fmla="*/ 583 w 587"/>
                <a:gd name="T19" fmla="*/ 243 h 581"/>
                <a:gd name="T20" fmla="*/ 587 w 587"/>
                <a:gd name="T21" fmla="*/ 290 h 581"/>
                <a:gd name="T22" fmla="*/ 583 w 587"/>
                <a:gd name="T23" fmla="*/ 338 h 581"/>
                <a:gd name="T24" fmla="*/ 571 w 587"/>
                <a:gd name="T25" fmla="*/ 383 h 581"/>
                <a:gd name="T26" fmla="*/ 553 w 587"/>
                <a:gd name="T27" fmla="*/ 424 h 581"/>
                <a:gd name="T28" fmla="*/ 530 w 587"/>
                <a:gd name="T29" fmla="*/ 462 h 581"/>
                <a:gd name="T30" fmla="*/ 501 w 587"/>
                <a:gd name="T31" fmla="*/ 497 h 581"/>
                <a:gd name="T32" fmla="*/ 466 w 587"/>
                <a:gd name="T33" fmla="*/ 526 h 581"/>
                <a:gd name="T34" fmla="*/ 428 w 587"/>
                <a:gd name="T35" fmla="*/ 549 h 581"/>
                <a:gd name="T36" fmla="*/ 385 w 587"/>
                <a:gd name="T37" fmla="*/ 566 h 581"/>
                <a:gd name="T38" fmla="*/ 341 w 587"/>
                <a:gd name="T39" fmla="*/ 578 h 581"/>
                <a:gd name="T40" fmla="*/ 293 w 587"/>
                <a:gd name="T41" fmla="*/ 581 h 581"/>
                <a:gd name="T42" fmla="*/ 245 w 587"/>
                <a:gd name="T43" fmla="*/ 578 h 581"/>
                <a:gd name="T44" fmla="*/ 200 w 587"/>
                <a:gd name="T45" fmla="*/ 566 h 581"/>
                <a:gd name="T46" fmla="*/ 157 w 587"/>
                <a:gd name="T47" fmla="*/ 549 h 581"/>
                <a:gd name="T48" fmla="*/ 119 w 587"/>
                <a:gd name="T49" fmla="*/ 526 h 581"/>
                <a:gd name="T50" fmla="*/ 86 w 587"/>
                <a:gd name="T51" fmla="*/ 497 h 581"/>
                <a:gd name="T52" fmla="*/ 56 w 587"/>
                <a:gd name="T53" fmla="*/ 462 h 581"/>
                <a:gd name="T54" fmla="*/ 32 w 587"/>
                <a:gd name="T55" fmla="*/ 424 h 581"/>
                <a:gd name="T56" fmla="*/ 14 w 587"/>
                <a:gd name="T57" fmla="*/ 383 h 581"/>
                <a:gd name="T58" fmla="*/ 4 w 587"/>
                <a:gd name="T59" fmla="*/ 338 h 581"/>
                <a:gd name="T60" fmla="*/ 0 w 587"/>
                <a:gd name="T61" fmla="*/ 290 h 581"/>
                <a:gd name="T62" fmla="*/ 4 w 587"/>
                <a:gd name="T63" fmla="*/ 243 h 581"/>
                <a:gd name="T64" fmla="*/ 14 w 587"/>
                <a:gd name="T65" fmla="*/ 199 h 581"/>
                <a:gd name="T66" fmla="*/ 32 w 587"/>
                <a:gd name="T67" fmla="*/ 157 h 581"/>
                <a:gd name="T68" fmla="*/ 56 w 587"/>
                <a:gd name="T69" fmla="*/ 119 h 581"/>
                <a:gd name="T70" fmla="*/ 86 w 587"/>
                <a:gd name="T71" fmla="*/ 85 h 581"/>
                <a:gd name="T72" fmla="*/ 119 w 587"/>
                <a:gd name="T73" fmla="*/ 56 h 581"/>
                <a:gd name="T74" fmla="*/ 157 w 587"/>
                <a:gd name="T75" fmla="*/ 33 h 581"/>
                <a:gd name="T76" fmla="*/ 200 w 587"/>
                <a:gd name="T77" fmla="*/ 15 h 581"/>
                <a:gd name="T78" fmla="*/ 245 w 587"/>
                <a:gd name="T79" fmla="*/ 4 h 581"/>
                <a:gd name="T80" fmla="*/ 293 w 587"/>
                <a:gd name="T81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7" h="581">
                  <a:moveTo>
                    <a:pt x="293" y="0"/>
                  </a:moveTo>
                  <a:lnTo>
                    <a:pt x="341" y="4"/>
                  </a:lnTo>
                  <a:lnTo>
                    <a:pt x="385" y="15"/>
                  </a:lnTo>
                  <a:lnTo>
                    <a:pt x="428" y="33"/>
                  </a:lnTo>
                  <a:lnTo>
                    <a:pt x="466" y="56"/>
                  </a:lnTo>
                  <a:lnTo>
                    <a:pt x="501" y="85"/>
                  </a:lnTo>
                  <a:lnTo>
                    <a:pt x="530" y="119"/>
                  </a:lnTo>
                  <a:lnTo>
                    <a:pt x="553" y="157"/>
                  </a:lnTo>
                  <a:lnTo>
                    <a:pt x="571" y="199"/>
                  </a:lnTo>
                  <a:lnTo>
                    <a:pt x="583" y="243"/>
                  </a:lnTo>
                  <a:lnTo>
                    <a:pt x="587" y="290"/>
                  </a:lnTo>
                  <a:lnTo>
                    <a:pt x="583" y="338"/>
                  </a:lnTo>
                  <a:lnTo>
                    <a:pt x="571" y="383"/>
                  </a:lnTo>
                  <a:lnTo>
                    <a:pt x="553" y="424"/>
                  </a:lnTo>
                  <a:lnTo>
                    <a:pt x="530" y="462"/>
                  </a:lnTo>
                  <a:lnTo>
                    <a:pt x="501" y="497"/>
                  </a:lnTo>
                  <a:lnTo>
                    <a:pt x="466" y="526"/>
                  </a:lnTo>
                  <a:lnTo>
                    <a:pt x="428" y="549"/>
                  </a:lnTo>
                  <a:lnTo>
                    <a:pt x="385" y="566"/>
                  </a:lnTo>
                  <a:lnTo>
                    <a:pt x="341" y="578"/>
                  </a:lnTo>
                  <a:lnTo>
                    <a:pt x="293" y="581"/>
                  </a:lnTo>
                  <a:lnTo>
                    <a:pt x="245" y="578"/>
                  </a:lnTo>
                  <a:lnTo>
                    <a:pt x="200" y="566"/>
                  </a:lnTo>
                  <a:lnTo>
                    <a:pt x="157" y="549"/>
                  </a:lnTo>
                  <a:lnTo>
                    <a:pt x="119" y="526"/>
                  </a:lnTo>
                  <a:lnTo>
                    <a:pt x="86" y="497"/>
                  </a:lnTo>
                  <a:lnTo>
                    <a:pt x="56" y="462"/>
                  </a:lnTo>
                  <a:lnTo>
                    <a:pt x="32" y="424"/>
                  </a:lnTo>
                  <a:lnTo>
                    <a:pt x="14" y="383"/>
                  </a:lnTo>
                  <a:lnTo>
                    <a:pt x="4" y="338"/>
                  </a:lnTo>
                  <a:lnTo>
                    <a:pt x="0" y="290"/>
                  </a:lnTo>
                  <a:lnTo>
                    <a:pt x="4" y="243"/>
                  </a:lnTo>
                  <a:lnTo>
                    <a:pt x="14" y="199"/>
                  </a:lnTo>
                  <a:lnTo>
                    <a:pt x="32" y="157"/>
                  </a:lnTo>
                  <a:lnTo>
                    <a:pt x="56" y="119"/>
                  </a:lnTo>
                  <a:lnTo>
                    <a:pt x="86" y="85"/>
                  </a:lnTo>
                  <a:lnTo>
                    <a:pt x="119" y="56"/>
                  </a:lnTo>
                  <a:lnTo>
                    <a:pt x="157" y="33"/>
                  </a:lnTo>
                  <a:lnTo>
                    <a:pt x="200" y="15"/>
                  </a:lnTo>
                  <a:lnTo>
                    <a:pt x="245" y="4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6388100" y="4292600"/>
              <a:ext cx="1216025" cy="768350"/>
            </a:xfrm>
            <a:custGeom>
              <a:avLst/>
              <a:gdLst>
                <a:gd name="T0" fmla="*/ 1242 w 2300"/>
                <a:gd name="T1" fmla="*/ 17 h 1452"/>
                <a:gd name="T2" fmla="*/ 1605 w 2300"/>
                <a:gd name="T3" fmla="*/ 145 h 1452"/>
                <a:gd name="T4" fmla="*/ 2103 w 2300"/>
                <a:gd name="T5" fmla="*/ 366 h 1452"/>
                <a:gd name="T6" fmla="*/ 2166 w 2300"/>
                <a:gd name="T7" fmla="*/ 422 h 1452"/>
                <a:gd name="T8" fmla="*/ 2181 w 2300"/>
                <a:gd name="T9" fmla="*/ 491 h 1452"/>
                <a:gd name="T10" fmla="*/ 2159 w 2300"/>
                <a:gd name="T11" fmla="*/ 561 h 1452"/>
                <a:gd name="T12" fmla="*/ 2107 w 2300"/>
                <a:gd name="T13" fmla="*/ 617 h 1452"/>
                <a:gd name="T14" fmla="*/ 2034 w 2300"/>
                <a:gd name="T15" fmla="*/ 643 h 1452"/>
                <a:gd name="T16" fmla="*/ 1949 w 2300"/>
                <a:gd name="T17" fmla="*/ 627 h 1452"/>
                <a:gd name="T18" fmla="*/ 1493 w 2300"/>
                <a:gd name="T19" fmla="*/ 428 h 1452"/>
                <a:gd name="T20" fmla="*/ 1569 w 2300"/>
                <a:gd name="T21" fmla="*/ 617 h 1452"/>
                <a:gd name="T22" fmla="*/ 1716 w 2300"/>
                <a:gd name="T23" fmla="*/ 909 h 1452"/>
                <a:gd name="T24" fmla="*/ 1901 w 2300"/>
                <a:gd name="T25" fmla="*/ 1042 h 1452"/>
                <a:gd name="T26" fmla="*/ 2059 w 2300"/>
                <a:gd name="T27" fmla="*/ 920 h 1452"/>
                <a:gd name="T28" fmla="*/ 2144 w 2300"/>
                <a:gd name="T29" fmla="*/ 903 h 1452"/>
                <a:gd name="T30" fmla="*/ 2223 w 2300"/>
                <a:gd name="T31" fmla="*/ 930 h 1452"/>
                <a:gd name="T32" fmla="*/ 2280 w 2300"/>
                <a:gd name="T33" fmla="*/ 985 h 1452"/>
                <a:gd name="T34" fmla="*/ 2300 w 2300"/>
                <a:gd name="T35" fmla="*/ 1058 h 1452"/>
                <a:gd name="T36" fmla="*/ 2271 w 2300"/>
                <a:gd name="T37" fmla="*/ 1130 h 1452"/>
                <a:gd name="T38" fmla="*/ 2126 w 2300"/>
                <a:gd name="T39" fmla="*/ 1252 h 1452"/>
                <a:gd name="T40" fmla="*/ 1939 w 2300"/>
                <a:gd name="T41" fmla="*/ 1391 h 1452"/>
                <a:gd name="T42" fmla="*/ 1804 w 2300"/>
                <a:gd name="T43" fmla="*/ 1452 h 1452"/>
                <a:gd name="T44" fmla="*/ 1711 w 2300"/>
                <a:gd name="T45" fmla="*/ 1426 h 1452"/>
                <a:gd name="T46" fmla="*/ 1591 w 2300"/>
                <a:gd name="T47" fmla="*/ 1276 h 1452"/>
                <a:gd name="T48" fmla="*/ 1397 w 2300"/>
                <a:gd name="T49" fmla="*/ 963 h 1452"/>
                <a:gd name="T50" fmla="*/ 1359 w 2300"/>
                <a:gd name="T51" fmla="*/ 980 h 1452"/>
                <a:gd name="T52" fmla="*/ 1191 w 2300"/>
                <a:gd name="T53" fmla="*/ 1437 h 1452"/>
                <a:gd name="T54" fmla="*/ 1073 w 2300"/>
                <a:gd name="T55" fmla="*/ 1397 h 1452"/>
                <a:gd name="T56" fmla="*/ 1082 w 2300"/>
                <a:gd name="T57" fmla="*/ 1358 h 1452"/>
                <a:gd name="T58" fmla="*/ 1130 w 2300"/>
                <a:gd name="T59" fmla="*/ 1236 h 1452"/>
                <a:gd name="T60" fmla="*/ 1131 w 2300"/>
                <a:gd name="T61" fmla="*/ 1091 h 1452"/>
                <a:gd name="T62" fmla="*/ 1078 w 2300"/>
                <a:gd name="T63" fmla="*/ 959 h 1452"/>
                <a:gd name="T64" fmla="*/ 1042 w 2300"/>
                <a:gd name="T65" fmla="*/ 873 h 1452"/>
                <a:gd name="T66" fmla="*/ 1003 w 2300"/>
                <a:gd name="T67" fmla="*/ 817 h 1452"/>
                <a:gd name="T68" fmla="*/ 990 w 2300"/>
                <a:gd name="T69" fmla="*/ 793 h 1452"/>
                <a:gd name="T70" fmla="*/ 976 w 2300"/>
                <a:gd name="T71" fmla="*/ 764 h 1452"/>
                <a:gd name="T72" fmla="*/ 941 w 2300"/>
                <a:gd name="T73" fmla="*/ 679 h 1452"/>
                <a:gd name="T74" fmla="*/ 895 w 2300"/>
                <a:gd name="T75" fmla="*/ 539 h 1452"/>
                <a:gd name="T76" fmla="*/ 735 w 2300"/>
                <a:gd name="T77" fmla="*/ 677 h 1452"/>
                <a:gd name="T78" fmla="*/ 657 w 2300"/>
                <a:gd name="T79" fmla="*/ 693 h 1452"/>
                <a:gd name="T80" fmla="*/ 78 w 2300"/>
                <a:gd name="T81" fmla="*/ 501 h 1452"/>
                <a:gd name="T82" fmla="*/ 20 w 2300"/>
                <a:gd name="T83" fmla="*/ 446 h 1452"/>
                <a:gd name="T84" fmla="*/ 0 w 2300"/>
                <a:gd name="T85" fmla="*/ 372 h 1452"/>
                <a:gd name="T86" fmla="*/ 15 w 2300"/>
                <a:gd name="T87" fmla="*/ 297 h 1452"/>
                <a:gd name="T88" fmla="*/ 60 w 2300"/>
                <a:gd name="T89" fmla="*/ 239 h 1452"/>
                <a:gd name="T90" fmla="*/ 129 w 2300"/>
                <a:gd name="T91" fmla="*/ 214 h 1452"/>
                <a:gd name="T92" fmla="*/ 633 w 2300"/>
                <a:gd name="T93" fmla="*/ 368 h 1452"/>
                <a:gd name="T94" fmla="*/ 954 w 2300"/>
                <a:gd name="T95" fmla="*/ 64 h 1452"/>
                <a:gd name="T96" fmla="*/ 1076 w 2300"/>
                <a:gd name="T97" fmla="*/ 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0" h="1452">
                  <a:moveTo>
                    <a:pt x="1163" y="0"/>
                  </a:moveTo>
                  <a:lnTo>
                    <a:pt x="1204" y="6"/>
                  </a:lnTo>
                  <a:lnTo>
                    <a:pt x="1242" y="17"/>
                  </a:lnTo>
                  <a:lnTo>
                    <a:pt x="1263" y="21"/>
                  </a:lnTo>
                  <a:lnTo>
                    <a:pt x="1434" y="82"/>
                  </a:lnTo>
                  <a:lnTo>
                    <a:pt x="1605" y="145"/>
                  </a:lnTo>
                  <a:lnTo>
                    <a:pt x="1772" y="215"/>
                  </a:lnTo>
                  <a:lnTo>
                    <a:pt x="1939" y="288"/>
                  </a:lnTo>
                  <a:lnTo>
                    <a:pt x="2103" y="366"/>
                  </a:lnTo>
                  <a:lnTo>
                    <a:pt x="2130" y="381"/>
                  </a:lnTo>
                  <a:lnTo>
                    <a:pt x="2150" y="400"/>
                  </a:lnTo>
                  <a:lnTo>
                    <a:pt x="2166" y="422"/>
                  </a:lnTo>
                  <a:lnTo>
                    <a:pt x="2176" y="443"/>
                  </a:lnTo>
                  <a:lnTo>
                    <a:pt x="2181" y="467"/>
                  </a:lnTo>
                  <a:lnTo>
                    <a:pt x="2181" y="491"/>
                  </a:lnTo>
                  <a:lnTo>
                    <a:pt x="2177" y="515"/>
                  </a:lnTo>
                  <a:lnTo>
                    <a:pt x="2170" y="538"/>
                  </a:lnTo>
                  <a:lnTo>
                    <a:pt x="2159" y="561"/>
                  </a:lnTo>
                  <a:lnTo>
                    <a:pt x="2144" y="582"/>
                  </a:lnTo>
                  <a:lnTo>
                    <a:pt x="2127" y="601"/>
                  </a:lnTo>
                  <a:lnTo>
                    <a:pt x="2107" y="617"/>
                  </a:lnTo>
                  <a:lnTo>
                    <a:pt x="2085" y="629"/>
                  </a:lnTo>
                  <a:lnTo>
                    <a:pt x="2061" y="639"/>
                  </a:lnTo>
                  <a:lnTo>
                    <a:pt x="2034" y="643"/>
                  </a:lnTo>
                  <a:lnTo>
                    <a:pt x="2007" y="643"/>
                  </a:lnTo>
                  <a:lnTo>
                    <a:pt x="1979" y="638"/>
                  </a:lnTo>
                  <a:lnTo>
                    <a:pt x="1949" y="627"/>
                  </a:lnTo>
                  <a:lnTo>
                    <a:pt x="1798" y="557"/>
                  </a:lnTo>
                  <a:lnTo>
                    <a:pt x="1647" y="490"/>
                  </a:lnTo>
                  <a:lnTo>
                    <a:pt x="1493" y="428"/>
                  </a:lnTo>
                  <a:lnTo>
                    <a:pt x="1548" y="581"/>
                  </a:lnTo>
                  <a:lnTo>
                    <a:pt x="1560" y="598"/>
                  </a:lnTo>
                  <a:lnTo>
                    <a:pt x="1569" y="617"/>
                  </a:lnTo>
                  <a:lnTo>
                    <a:pt x="1612" y="717"/>
                  </a:lnTo>
                  <a:lnTo>
                    <a:pt x="1662" y="814"/>
                  </a:lnTo>
                  <a:lnTo>
                    <a:pt x="1716" y="909"/>
                  </a:lnTo>
                  <a:lnTo>
                    <a:pt x="1774" y="1002"/>
                  </a:lnTo>
                  <a:lnTo>
                    <a:pt x="1835" y="1093"/>
                  </a:lnTo>
                  <a:lnTo>
                    <a:pt x="1901" y="1042"/>
                  </a:lnTo>
                  <a:lnTo>
                    <a:pt x="1965" y="991"/>
                  </a:lnTo>
                  <a:lnTo>
                    <a:pt x="2031" y="939"/>
                  </a:lnTo>
                  <a:lnTo>
                    <a:pt x="2059" y="920"/>
                  </a:lnTo>
                  <a:lnTo>
                    <a:pt x="2088" y="908"/>
                  </a:lnTo>
                  <a:lnTo>
                    <a:pt x="2116" y="903"/>
                  </a:lnTo>
                  <a:lnTo>
                    <a:pt x="2144" y="903"/>
                  </a:lnTo>
                  <a:lnTo>
                    <a:pt x="2172" y="908"/>
                  </a:lnTo>
                  <a:lnTo>
                    <a:pt x="2199" y="917"/>
                  </a:lnTo>
                  <a:lnTo>
                    <a:pt x="2223" y="930"/>
                  </a:lnTo>
                  <a:lnTo>
                    <a:pt x="2245" y="946"/>
                  </a:lnTo>
                  <a:lnTo>
                    <a:pt x="2264" y="964"/>
                  </a:lnTo>
                  <a:lnTo>
                    <a:pt x="2280" y="985"/>
                  </a:lnTo>
                  <a:lnTo>
                    <a:pt x="2291" y="1008"/>
                  </a:lnTo>
                  <a:lnTo>
                    <a:pt x="2299" y="1032"/>
                  </a:lnTo>
                  <a:lnTo>
                    <a:pt x="2300" y="1058"/>
                  </a:lnTo>
                  <a:lnTo>
                    <a:pt x="2298" y="1082"/>
                  </a:lnTo>
                  <a:lnTo>
                    <a:pt x="2287" y="1107"/>
                  </a:lnTo>
                  <a:lnTo>
                    <a:pt x="2271" y="1130"/>
                  </a:lnTo>
                  <a:lnTo>
                    <a:pt x="2248" y="1153"/>
                  </a:lnTo>
                  <a:lnTo>
                    <a:pt x="2186" y="1202"/>
                  </a:lnTo>
                  <a:lnTo>
                    <a:pt x="2126" y="1252"/>
                  </a:lnTo>
                  <a:lnTo>
                    <a:pt x="2066" y="1300"/>
                  </a:lnTo>
                  <a:lnTo>
                    <a:pt x="2003" y="1347"/>
                  </a:lnTo>
                  <a:lnTo>
                    <a:pt x="1939" y="1391"/>
                  </a:lnTo>
                  <a:lnTo>
                    <a:pt x="1872" y="1433"/>
                  </a:lnTo>
                  <a:lnTo>
                    <a:pt x="1838" y="1447"/>
                  </a:lnTo>
                  <a:lnTo>
                    <a:pt x="1804" y="1452"/>
                  </a:lnTo>
                  <a:lnTo>
                    <a:pt x="1772" y="1451"/>
                  </a:lnTo>
                  <a:lnTo>
                    <a:pt x="1740" y="1442"/>
                  </a:lnTo>
                  <a:lnTo>
                    <a:pt x="1711" y="1426"/>
                  </a:lnTo>
                  <a:lnTo>
                    <a:pt x="1685" y="1405"/>
                  </a:lnTo>
                  <a:lnTo>
                    <a:pt x="1662" y="1378"/>
                  </a:lnTo>
                  <a:lnTo>
                    <a:pt x="1591" y="1276"/>
                  </a:lnTo>
                  <a:lnTo>
                    <a:pt x="1523" y="1173"/>
                  </a:lnTo>
                  <a:lnTo>
                    <a:pt x="1457" y="1069"/>
                  </a:lnTo>
                  <a:lnTo>
                    <a:pt x="1397" y="963"/>
                  </a:lnTo>
                  <a:lnTo>
                    <a:pt x="1372" y="974"/>
                  </a:lnTo>
                  <a:lnTo>
                    <a:pt x="1365" y="978"/>
                  </a:lnTo>
                  <a:lnTo>
                    <a:pt x="1359" y="980"/>
                  </a:lnTo>
                  <a:lnTo>
                    <a:pt x="1354" y="983"/>
                  </a:lnTo>
                  <a:lnTo>
                    <a:pt x="1274" y="1210"/>
                  </a:lnTo>
                  <a:lnTo>
                    <a:pt x="1191" y="1437"/>
                  </a:lnTo>
                  <a:lnTo>
                    <a:pt x="1099" y="1404"/>
                  </a:lnTo>
                  <a:lnTo>
                    <a:pt x="1087" y="1400"/>
                  </a:lnTo>
                  <a:lnTo>
                    <a:pt x="1073" y="1397"/>
                  </a:lnTo>
                  <a:lnTo>
                    <a:pt x="1065" y="1395"/>
                  </a:lnTo>
                  <a:lnTo>
                    <a:pt x="1059" y="1392"/>
                  </a:lnTo>
                  <a:lnTo>
                    <a:pt x="1082" y="1358"/>
                  </a:lnTo>
                  <a:lnTo>
                    <a:pt x="1103" y="1320"/>
                  </a:lnTo>
                  <a:lnTo>
                    <a:pt x="1119" y="1279"/>
                  </a:lnTo>
                  <a:lnTo>
                    <a:pt x="1130" y="1236"/>
                  </a:lnTo>
                  <a:lnTo>
                    <a:pt x="1136" y="1187"/>
                  </a:lnTo>
                  <a:lnTo>
                    <a:pt x="1136" y="1139"/>
                  </a:lnTo>
                  <a:lnTo>
                    <a:pt x="1131" y="1091"/>
                  </a:lnTo>
                  <a:lnTo>
                    <a:pt x="1118" y="1045"/>
                  </a:lnTo>
                  <a:lnTo>
                    <a:pt x="1101" y="1001"/>
                  </a:lnTo>
                  <a:lnTo>
                    <a:pt x="1078" y="959"/>
                  </a:lnTo>
                  <a:lnTo>
                    <a:pt x="1051" y="921"/>
                  </a:lnTo>
                  <a:lnTo>
                    <a:pt x="1060" y="895"/>
                  </a:lnTo>
                  <a:lnTo>
                    <a:pt x="1042" y="873"/>
                  </a:lnTo>
                  <a:lnTo>
                    <a:pt x="1026" y="852"/>
                  </a:lnTo>
                  <a:lnTo>
                    <a:pt x="1013" y="833"/>
                  </a:lnTo>
                  <a:lnTo>
                    <a:pt x="1003" y="817"/>
                  </a:lnTo>
                  <a:lnTo>
                    <a:pt x="995" y="804"/>
                  </a:lnTo>
                  <a:lnTo>
                    <a:pt x="991" y="795"/>
                  </a:lnTo>
                  <a:lnTo>
                    <a:pt x="990" y="793"/>
                  </a:lnTo>
                  <a:lnTo>
                    <a:pt x="987" y="789"/>
                  </a:lnTo>
                  <a:lnTo>
                    <a:pt x="983" y="780"/>
                  </a:lnTo>
                  <a:lnTo>
                    <a:pt x="976" y="764"/>
                  </a:lnTo>
                  <a:lnTo>
                    <a:pt x="966" y="742"/>
                  </a:lnTo>
                  <a:lnTo>
                    <a:pt x="954" y="713"/>
                  </a:lnTo>
                  <a:lnTo>
                    <a:pt x="941" y="679"/>
                  </a:lnTo>
                  <a:lnTo>
                    <a:pt x="927" y="638"/>
                  </a:lnTo>
                  <a:lnTo>
                    <a:pt x="910" y="593"/>
                  </a:lnTo>
                  <a:lnTo>
                    <a:pt x="895" y="539"/>
                  </a:lnTo>
                  <a:lnTo>
                    <a:pt x="779" y="647"/>
                  </a:lnTo>
                  <a:lnTo>
                    <a:pt x="758" y="665"/>
                  </a:lnTo>
                  <a:lnTo>
                    <a:pt x="735" y="677"/>
                  </a:lnTo>
                  <a:lnTo>
                    <a:pt x="709" y="688"/>
                  </a:lnTo>
                  <a:lnTo>
                    <a:pt x="684" y="693"/>
                  </a:lnTo>
                  <a:lnTo>
                    <a:pt x="657" y="693"/>
                  </a:lnTo>
                  <a:lnTo>
                    <a:pt x="630" y="686"/>
                  </a:lnTo>
                  <a:lnTo>
                    <a:pt x="106" y="514"/>
                  </a:lnTo>
                  <a:lnTo>
                    <a:pt x="78" y="501"/>
                  </a:lnTo>
                  <a:lnTo>
                    <a:pt x="54" y="486"/>
                  </a:lnTo>
                  <a:lnTo>
                    <a:pt x="34" y="467"/>
                  </a:lnTo>
                  <a:lnTo>
                    <a:pt x="20" y="446"/>
                  </a:lnTo>
                  <a:lnTo>
                    <a:pt x="9" y="422"/>
                  </a:lnTo>
                  <a:lnTo>
                    <a:pt x="2" y="397"/>
                  </a:lnTo>
                  <a:lnTo>
                    <a:pt x="0" y="372"/>
                  </a:lnTo>
                  <a:lnTo>
                    <a:pt x="1" y="347"/>
                  </a:lnTo>
                  <a:lnTo>
                    <a:pt x="6" y="321"/>
                  </a:lnTo>
                  <a:lnTo>
                    <a:pt x="15" y="297"/>
                  </a:lnTo>
                  <a:lnTo>
                    <a:pt x="27" y="276"/>
                  </a:lnTo>
                  <a:lnTo>
                    <a:pt x="42" y="257"/>
                  </a:lnTo>
                  <a:lnTo>
                    <a:pt x="60" y="239"/>
                  </a:lnTo>
                  <a:lnTo>
                    <a:pt x="81" y="226"/>
                  </a:lnTo>
                  <a:lnTo>
                    <a:pt x="104" y="217"/>
                  </a:lnTo>
                  <a:lnTo>
                    <a:pt x="129" y="214"/>
                  </a:lnTo>
                  <a:lnTo>
                    <a:pt x="157" y="215"/>
                  </a:lnTo>
                  <a:lnTo>
                    <a:pt x="188" y="221"/>
                  </a:lnTo>
                  <a:lnTo>
                    <a:pt x="633" y="368"/>
                  </a:lnTo>
                  <a:lnTo>
                    <a:pt x="890" y="129"/>
                  </a:lnTo>
                  <a:lnTo>
                    <a:pt x="919" y="95"/>
                  </a:lnTo>
                  <a:lnTo>
                    <a:pt x="954" y="64"/>
                  </a:lnTo>
                  <a:lnTo>
                    <a:pt x="992" y="39"/>
                  </a:lnTo>
                  <a:lnTo>
                    <a:pt x="1033" y="20"/>
                  </a:lnTo>
                  <a:lnTo>
                    <a:pt x="1076" y="6"/>
                  </a:lnTo>
                  <a:lnTo>
                    <a:pt x="1118" y="0"/>
                  </a:lnTo>
                  <a:lnTo>
                    <a:pt x="1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 dirty="0"/>
            </a:p>
          </p:txBody>
        </p:sp>
      </p:grp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21" y="3973128"/>
            <a:ext cx="351904" cy="3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CONOCIMIENTO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53912" y="980728"/>
            <a:ext cx="85950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Podría indicarme ¿Cómo se enteró usted de la XIII Bienal de Cuenca?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3636789" y="6165428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350 respuestas</a:t>
            </a:r>
            <a:endParaRPr lang="es-EC" sz="800" b="1" dirty="0">
              <a:latin typeface="Century Gothic" pitchFamily="34" charset="0"/>
            </a:endParaRPr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576650"/>
              </p:ext>
            </p:extLst>
          </p:nvPr>
        </p:nvGraphicFramePr>
        <p:xfrm>
          <a:off x="1404541" y="1844824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47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069452"/>
              </p:ext>
            </p:extLst>
          </p:nvPr>
        </p:nvGraphicFramePr>
        <p:xfrm>
          <a:off x="553912" y="1628800"/>
          <a:ext cx="413360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SATISFACCIÓN Y RECOMENDACIÓN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53912" y="978538"/>
            <a:ext cx="4202563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EC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</a:t>
            </a:r>
            <a:r>
              <a:rPr lang="es-EC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ué </a:t>
            </a:r>
            <a:r>
              <a:rPr lang="es-EC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tan satisfecho se encuentra </a:t>
            </a:r>
            <a:r>
              <a:rPr lang="es-EC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 las exposiciones </a:t>
            </a:r>
            <a:r>
              <a:rPr lang="es-EC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la XIII Bienal de Cuenca?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194866" y="980728"/>
            <a:ext cx="4202563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solidFill>
                  <a:schemeClr val="tx1"/>
                </a:solidFill>
                <a:latin typeface="Century Gothic" pitchFamily="34" charset="0"/>
              </a:rPr>
              <a:t>¿Recomendaría a sus amigos o familiares que visiten la XIII Bienal de Cuenca?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4461" y="2242003"/>
            <a:ext cx="1512168" cy="36004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201146" y="1628800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FF0000"/>
                </a:solidFill>
                <a:latin typeface="Century Gothic" pitchFamily="34" charset="0"/>
              </a:rPr>
              <a:t>88%</a:t>
            </a:r>
            <a:endParaRPr lang="es-EC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784194"/>
              </p:ext>
            </p:extLst>
          </p:nvPr>
        </p:nvGraphicFramePr>
        <p:xfrm>
          <a:off x="5076949" y="1484784"/>
          <a:ext cx="413360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3 CuadroTexto"/>
          <p:cNvSpPr txBox="1">
            <a:spLocks noChangeArrowheads="1"/>
          </p:cNvSpPr>
          <p:nvPr/>
        </p:nvSpPr>
        <p:spPr bwMode="auto">
          <a:xfrm>
            <a:off x="3767138" y="6253163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289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125588"/>
              </p:ext>
            </p:extLst>
          </p:nvPr>
        </p:nvGraphicFramePr>
        <p:xfrm>
          <a:off x="5178346" y="1628800"/>
          <a:ext cx="4133609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553911" y="908720"/>
            <a:ext cx="401898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Después de visitar la XIII Bienal usted diría que su interés por visitar muestras </a:t>
            </a:r>
            <a:r>
              <a:rPr lang="es-EC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 </a:t>
            </a:r>
            <a:r>
              <a:rPr lang="es-EC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artes visuales es: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INTERÉS Y APORTE A LA CIUDAD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76949" y="908720"/>
            <a:ext cx="424847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¿Cree que la Bienal de Cuenca representa un aporte importante para la ciudad?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292973" y="2095716"/>
            <a:ext cx="1584176" cy="39255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5761025" y="1637864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FF0000"/>
                </a:solidFill>
                <a:latin typeface="Century Gothic" pitchFamily="34" charset="0"/>
              </a:rPr>
              <a:t>96%</a:t>
            </a:r>
            <a:endParaRPr lang="es-EC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355492"/>
              </p:ext>
            </p:extLst>
          </p:nvPr>
        </p:nvGraphicFramePr>
        <p:xfrm>
          <a:off x="589915" y="1781880"/>
          <a:ext cx="394697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3767138" y="6253163"/>
            <a:ext cx="156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sz="800" b="1" dirty="0">
                <a:solidFill>
                  <a:srgbClr val="C00000"/>
                </a:solidFill>
                <a:latin typeface="Century Gothic" pitchFamily="34" charset="0"/>
              </a:rPr>
              <a:t>BASE</a:t>
            </a:r>
            <a:r>
              <a:rPr lang="es-ES_tradnl" sz="800" b="1" dirty="0">
                <a:solidFill>
                  <a:srgbClr val="00006A"/>
                </a:solidFill>
                <a:latin typeface="Century Gothic" pitchFamily="34" charset="0"/>
              </a:rPr>
              <a:t>:</a:t>
            </a:r>
            <a:r>
              <a:rPr lang="es-ES_tradnl" sz="800" b="1" dirty="0">
                <a:latin typeface="Century Gothic" pitchFamily="34" charset="0"/>
              </a:rPr>
              <a:t> </a:t>
            </a:r>
            <a:r>
              <a:rPr lang="es-ES_tradnl" sz="800" b="1" dirty="0" smtClean="0">
                <a:latin typeface="Century Gothic" pitchFamily="34" charset="0"/>
              </a:rPr>
              <a:t>289 </a:t>
            </a:r>
            <a:r>
              <a:rPr lang="es-ES_tradnl" sz="800" b="1" dirty="0">
                <a:latin typeface="Century Gothic" pitchFamily="34" charset="0"/>
              </a:rPr>
              <a:t>informantes</a:t>
            </a:r>
            <a:endParaRPr lang="es-EC" sz="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1 CuadroTexto"/>
          <p:cNvSpPr txBox="1">
            <a:spLocks noChangeArrowheads="1"/>
          </p:cNvSpPr>
          <p:nvPr/>
        </p:nvSpPr>
        <p:spPr bwMode="auto">
          <a:xfrm>
            <a:off x="180405" y="188641"/>
            <a:ext cx="934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C" altLang="es-EC" sz="2400" b="1" u="sng" dirty="0" smtClean="0">
                <a:latin typeface="Century Gothic" pitchFamily="34" charset="0"/>
              </a:rPr>
              <a:t>COMENTARIOS Y RECOMENDACIONES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53912" y="980728"/>
            <a:ext cx="85950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¿En qué cree debería mejorar la Bienal de Cuenca?</a:t>
            </a:r>
            <a:endParaRPr lang="en-US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24112"/>
              </p:ext>
            </p:extLst>
          </p:nvPr>
        </p:nvGraphicFramePr>
        <p:xfrm>
          <a:off x="553912" y="1916832"/>
          <a:ext cx="8750300" cy="374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0300"/>
              </a:tblGrid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«Más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publicidad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al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evento dentro de la ciudad y fuera de ella, utilizando los diferentes medios de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comunicación»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«Los guías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deben tener más conocimiento sobre las obras como descripciones y la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biografía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de los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autores»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«Contratar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más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guías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cuando hay varios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turistas»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«Los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folletos deben ser más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interactivos</a:t>
                      </a:r>
                      <a:r>
                        <a:rPr lang="es-EC" sz="1050" u="none" strike="noStrike" baseline="0" dirty="0" smtClean="0">
                          <a:effectLst/>
                          <a:latin typeface="Century Gothic" pitchFamily="34" charset="0"/>
                        </a:rPr>
                        <a:t> / detallados»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«Extender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los horarios especialmente los fines de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semana»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«Concentrar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las obras en un solo lugar que sea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amplio.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«Abrir todas las secciones del museo  dando espacios según los objetos de cada disciplina»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«Mayor</a:t>
                      </a:r>
                      <a:r>
                        <a:rPr lang="es-EC" sz="1050" u="none" strike="noStrike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difusión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de 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qué se trata la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Bienal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e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incentivar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a la ciudadanía para que se interese por la cultura y el arte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moderno»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«Invitar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a más artistas para que participen ya que faltan obras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.»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«Dar </a:t>
                      </a:r>
                      <a:r>
                        <a:rPr lang="es-EC" sz="1050" u="none" strike="noStrike" dirty="0">
                          <a:effectLst/>
                          <a:latin typeface="Century Gothic" pitchFamily="34" charset="0"/>
                        </a:rPr>
                        <a:t>mayor apertura a artistas locales para que se pueda exponer sobre la cultura de 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Cuenca»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«Mayor calidad en las obras,</a:t>
                      </a:r>
                      <a:r>
                        <a:rPr lang="es-EC" sz="1050" u="none" strike="noStrike" baseline="0" dirty="0" smtClean="0">
                          <a:effectLst/>
                          <a:latin typeface="Century Gothic" pitchFamily="34" charset="0"/>
                        </a:rPr>
                        <a:t> en algunas no se ve arte</a:t>
                      </a: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«Los Museos deben tener señalética para saber dónde comienzan y donde terminan las obras»</a:t>
                      </a:r>
                      <a:endParaRPr lang="es-EC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C" sz="1050" u="none" strike="noStrike" dirty="0" smtClean="0">
                          <a:effectLst/>
                          <a:latin typeface="Century Gothic" pitchFamily="34" charset="0"/>
                        </a:rPr>
                        <a:t>«Utilizar más retroproyectores, videos y efectos de sonido para las exposiciones»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itchFamily="34" charset="0"/>
                        <a:buChar char="•"/>
                      </a:pP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400709" marR="8905" marT="890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9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23389</TotalTime>
  <Words>646</Words>
  <Application>Microsoft Office PowerPoint</Application>
  <PresentationFormat>Personalizado</PresentationFormat>
  <Paragraphs>118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ENCUESTA REALIZADA A LOS VISITANTES DE LOS DISTINTOS LUGARES DE EXPOSICIÓN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ENCUESTA REALIZADA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Vista 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TOSHIBA</dc:creator>
  <cp:lastModifiedBy>Usuario</cp:lastModifiedBy>
  <cp:revision>1264</cp:revision>
  <dcterms:created xsi:type="dcterms:W3CDTF">2012-01-30T01:12:01Z</dcterms:created>
  <dcterms:modified xsi:type="dcterms:W3CDTF">2017-02-16T00:48:00Z</dcterms:modified>
</cp:coreProperties>
</file>